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3"/>
  </p:notesMasterIdLst>
  <p:sldIdLst>
    <p:sldId id="256" r:id="rId2"/>
    <p:sldId id="259" r:id="rId3"/>
    <p:sldId id="328" r:id="rId4"/>
    <p:sldId id="312" r:id="rId5"/>
    <p:sldId id="261" r:id="rId6"/>
    <p:sldId id="262" r:id="rId7"/>
    <p:sldId id="263" r:id="rId8"/>
    <p:sldId id="313" r:id="rId9"/>
    <p:sldId id="314" r:id="rId10"/>
    <p:sldId id="315" r:id="rId11"/>
    <p:sldId id="316" r:id="rId12"/>
    <p:sldId id="268" r:id="rId13"/>
    <p:sldId id="269" r:id="rId14"/>
    <p:sldId id="270" r:id="rId15"/>
    <p:sldId id="272" r:id="rId16"/>
    <p:sldId id="317" r:id="rId17"/>
    <p:sldId id="318" r:id="rId18"/>
    <p:sldId id="275" r:id="rId19"/>
    <p:sldId id="276" r:id="rId20"/>
    <p:sldId id="277" r:id="rId21"/>
    <p:sldId id="319" r:id="rId22"/>
    <p:sldId id="330" r:id="rId23"/>
    <p:sldId id="331" r:id="rId24"/>
    <p:sldId id="332" r:id="rId25"/>
    <p:sldId id="321" r:id="rId26"/>
    <p:sldId id="326" r:id="rId27"/>
    <p:sldId id="322" r:id="rId28"/>
    <p:sldId id="323" r:id="rId29"/>
    <p:sldId id="324" r:id="rId30"/>
    <p:sldId id="325" r:id="rId31"/>
    <p:sldId id="291" r:id="rId32"/>
  </p:sldIdLst>
  <p:sldSz cx="9144000" cy="5143500" type="screen16x9"/>
  <p:notesSz cx="6858000" cy="9144000"/>
  <p:embeddedFontLst>
    <p:embeddedFont>
      <p:font typeface="Bebas Neue" panose="020B0604020202020204" charset="0"/>
      <p:regular r:id="rId34"/>
    </p:embeddedFont>
    <p:embeddedFont>
      <p:font typeface="Bitter" panose="020B0604020202020204" charset="0"/>
      <p:regular r:id="rId35"/>
      <p:bold r:id="rId36"/>
      <p:italic r:id="rId37"/>
      <p:boldItalic r:id="rId38"/>
    </p:embeddedFont>
    <p:embeddedFont>
      <p:font typeface="Cambria Math" panose="02040503050406030204" pitchFamily="18" charset="0"/>
      <p:regular r:id="rId39"/>
    </p:embeddedFont>
    <p:embeddedFont>
      <p:font typeface="Source Sans Pro" panose="020B0503030403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8B38DF-78F5-49F4-9553-CA59180FCA33}">
  <a:tblStyle styleId="{A58B38DF-78F5-49F4-9553-CA59180FCA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95" autoAdjust="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0d41670ec_7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0d41670ec_7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98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0d41670ec_7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0d41670ec_7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509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d0d41670ec_7_24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d0d41670ec_7_24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0d41670ec_7_24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d0d41670ec_7_24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d09c5b319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d09c5b319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d0d41670ec_7_25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d0d41670ec_7_25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d0d41670ec_7_25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d0d41670ec_7_25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9739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d0d41670ec_7_25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d0d41670ec_7_25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959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d0d41670ec_7_25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d0d41670ec_7_25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d0d41670ec_7_25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d0d41670ec_7_25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d09c5b319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d09c5b319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0d41670ec_7_25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d0d41670ec_7_25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0d41670ec_7_25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d0d41670ec_7_25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5901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0d41670ec_7_25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d0d41670ec_7_25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412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0d41670ec_7_25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d0d41670ec_7_25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362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0d41670ec_7_25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d0d41670ec_7_25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779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0d41670ec_7_25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d0d41670ec_7_25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293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0d41670ec_7_25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d0d41670ec_7_25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491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0d41670ec_7_25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d0d41670ec_7_25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228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0d41670ec_7_25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d0d41670ec_7_25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933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0d41670ec_7_25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d0d41670ec_7_25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82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0d41670ec_7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0d41670ec_7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5493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d0d41670ec_7_25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d0d41670ec_7_25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5864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d0d41670ec_7_25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d0d41670ec_7_25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Thanks guys!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0d41670ec_7_26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0d41670ec_7_26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3378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0d41670ec_7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0d41670ec_7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0d41670ec_7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d0d41670ec_7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0d41670ec_7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0d41670ec_7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0d41670ec_7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0d41670ec_7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219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0d41670ec_7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0d41670ec_7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384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98980" y="1113675"/>
            <a:ext cx="25008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322855" y="3602575"/>
            <a:ext cx="23769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420925" y="535150"/>
            <a:ext cx="8262600" cy="4194600"/>
            <a:chOff x="420925" y="535150"/>
            <a:chExt cx="8262600" cy="4194600"/>
          </a:xfrm>
        </p:grpSpPr>
        <p:sp>
          <p:nvSpPr>
            <p:cNvPr id="15" name="Google Shape;15;p2"/>
            <p:cNvSpPr/>
            <p:nvPr/>
          </p:nvSpPr>
          <p:spPr>
            <a:xfrm>
              <a:off x="420925" y="535150"/>
              <a:ext cx="8262600" cy="41946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" name="Google Shape;16;p2"/>
            <p:cNvGrpSpPr/>
            <p:nvPr/>
          </p:nvGrpSpPr>
          <p:grpSpPr>
            <a:xfrm>
              <a:off x="8470650" y="733350"/>
              <a:ext cx="0" cy="3577675"/>
              <a:chOff x="8470650" y="733350"/>
              <a:chExt cx="0" cy="3577675"/>
            </a:xfrm>
          </p:grpSpPr>
          <p:cxnSp>
            <p:nvCxnSpPr>
              <p:cNvPr id="17" name="Google Shape;17;p2"/>
              <p:cNvCxnSpPr/>
              <p:nvPr/>
            </p:nvCxnSpPr>
            <p:spPr>
              <a:xfrm>
                <a:off x="8470650" y="738325"/>
                <a:ext cx="0" cy="357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8470650" y="733350"/>
                <a:ext cx="0" cy="117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hree columns">
  <p:cSld name="BLANK_1_1_1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20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title" idx="2"/>
          </p:nvPr>
        </p:nvSpPr>
        <p:spPr>
          <a:xfrm>
            <a:off x="943675" y="2781800"/>
            <a:ext cx="2200800" cy="3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1"/>
          </p:nvPr>
        </p:nvSpPr>
        <p:spPr>
          <a:xfrm>
            <a:off x="943675" y="3147977"/>
            <a:ext cx="22008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title" idx="3"/>
          </p:nvPr>
        </p:nvSpPr>
        <p:spPr>
          <a:xfrm>
            <a:off x="3471598" y="2781800"/>
            <a:ext cx="2200800" cy="3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4"/>
          </p:nvPr>
        </p:nvSpPr>
        <p:spPr>
          <a:xfrm>
            <a:off x="3471598" y="3147977"/>
            <a:ext cx="22008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title" idx="5"/>
          </p:nvPr>
        </p:nvSpPr>
        <p:spPr>
          <a:xfrm>
            <a:off x="5999522" y="2781800"/>
            <a:ext cx="2200800" cy="3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6"/>
          </p:nvPr>
        </p:nvSpPr>
        <p:spPr>
          <a:xfrm>
            <a:off x="5999522" y="3147977"/>
            <a:ext cx="22008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six columns">
  <p:cSld name="BLANK_1_1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" name="Google Shape;181;p22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title" idx="2"/>
          </p:nvPr>
        </p:nvSpPr>
        <p:spPr>
          <a:xfrm>
            <a:off x="969775" y="1911450"/>
            <a:ext cx="18807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969775" y="2279829"/>
            <a:ext cx="188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3"/>
          </p:nvPr>
        </p:nvSpPr>
        <p:spPr>
          <a:xfrm>
            <a:off x="3631647" y="1911450"/>
            <a:ext cx="18807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7" name="Google Shape;187;p22"/>
          <p:cNvSpPr txBox="1">
            <a:spLocks noGrp="1"/>
          </p:cNvSpPr>
          <p:nvPr>
            <p:ph type="subTitle" idx="4"/>
          </p:nvPr>
        </p:nvSpPr>
        <p:spPr>
          <a:xfrm>
            <a:off x="3631647" y="2279829"/>
            <a:ext cx="188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title" idx="5"/>
          </p:nvPr>
        </p:nvSpPr>
        <p:spPr>
          <a:xfrm>
            <a:off x="969775" y="3725850"/>
            <a:ext cx="18807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6"/>
          </p:nvPr>
        </p:nvSpPr>
        <p:spPr>
          <a:xfrm>
            <a:off x="969775" y="4094229"/>
            <a:ext cx="188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7"/>
          </p:nvPr>
        </p:nvSpPr>
        <p:spPr>
          <a:xfrm>
            <a:off x="3631647" y="3725850"/>
            <a:ext cx="18807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8"/>
          </p:nvPr>
        </p:nvSpPr>
        <p:spPr>
          <a:xfrm>
            <a:off x="3631647" y="4094229"/>
            <a:ext cx="188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9"/>
          </p:nvPr>
        </p:nvSpPr>
        <p:spPr>
          <a:xfrm>
            <a:off x="6293525" y="1911450"/>
            <a:ext cx="18807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13"/>
          </p:nvPr>
        </p:nvSpPr>
        <p:spPr>
          <a:xfrm>
            <a:off x="6293525" y="2279829"/>
            <a:ext cx="188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title" idx="14"/>
          </p:nvPr>
        </p:nvSpPr>
        <p:spPr>
          <a:xfrm>
            <a:off x="6293525" y="3725850"/>
            <a:ext cx="18807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15"/>
          </p:nvPr>
        </p:nvSpPr>
        <p:spPr>
          <a:xfrm>
            <a:off x="6293525" y="4094229"/>
            <a:ext cx="188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CUSTOM_2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24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1" name="Google Shape;211;p24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4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997925" y="2310400"/>
            <a:ext cx="3168000" cy="10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title" idx="3" hasCustomPrompt="1"/>
          </p:nvPr>
        </p:nvSpPr>
        <p:spPr>
          <a:xfrm>
            <a:off x="1202368" y="1067000"/>
            <a:ext cx="103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5" name="Google Shape;215;p24"/>
          <p:cNvSpPr txBox="1">
            <a:spLocks noGrp="1"/>
          </p:cNvSpPr>
          <p:nvPr>
            <p:ph type="subTitle" idx="1"/>
          </p:nvPr>
        </p:nvSpPr>
        <p:spPr>
          <a:xfrm>
            <a:off x="997925" y="3522998"/>
            <a:ext cx="2765100" cy="5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s">
  <p:cSld name="BLANK_1_1_1_1_1_1_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ctrTitle"/>
          </p:nvPr>
        </p:nvSpPr>
        <p:spPr>
          <a:xfrm>
            <a:off x="1399350" y="7460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subTitle" idx="1"/>
          </p:nvPr>
        </p:nvSpPr>
        <p:spPr>
          <a:xfrm>
            <a:off x="1399350" y="2113175"/>
            <a:ext cx="2067300" cy="7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title" idx="2"/>
          </p:nvPr>
        </p:nvSpPr>
        <p:spPr>
          <a:xfrm>
            <a:off x="1399350" y="1767275"/>
            <a:ext cx="3847200" cy="3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1399350" y="3376678"/>
            <a:ext cx="3201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">
  <p:cSld name="BLANK_1_1_1_1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5" name="Google Shape;225;p26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6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ckground 1">
  <p:cSld name="BLANK_1_1_1_1_1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/>
          <p:nvPr/>
        </p:nvSpPr>
        <p:spPr>
          <a:xfrm>
            <a:off x="420925" y="535150"/>
            <a:ext cx="3977400" cy="419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"/>
          <p:cNvSpPr/>
          <p:nvPr/>
        </p:nvSpPr>
        <p:spPr>
          <a:xfrm>
            <a:off x="4745825" y="535150"/>
            <a:ext cx="3977400" cy="419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" name="Google Shape;231;p27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27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3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065450" y="2310400"/>
            <a:ext cx="3482400" cy="10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5269893" y="1067000"/>
            <a:ext cx="103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5065450" y="3522998"/>
            <a:ext cx="2765100" cy="5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" name="Google Shape;47;p6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6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" name="Google Shape;74;p10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10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808875" y="993900"/>
            <a:ext cx="3989700" cy="167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">
  <p:cSld name="BLANK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" name="Google Shape;88;p13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9;p13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3480774" y="1742785"/>
            <a:ext cx="200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2" hasCustomPrompt="1"/>
          </p:nvPr>
        </p:nvSpPr>
        <p:spPr>
          <a:xfrm>
            <a:off x="3581655" y="1270675"/>
            <a:ext cx="1095900" cy="3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3480774" y="2329308"/>
            <a:ext cx="200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3"/>
          </p:nvPr>
        </p:nvSpPr>
        <p:spPr>
          <a:xfrm>
            <a:off x="6022328" y="1742785"/>
            <a:ext cx="200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4" hasCustomPrompt="1"/>
          </p:nvPr>
        </p:nvSpPr>
        <p:spPr>
          <a:xfrm>
            <a:off x="6113355" y="1270675"/>
            <a:ext cx="1095900" cy="3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5"/>
          </p:nvPr>
        </p:nvSpPr>
        <p:spPr>
          <a:xfrm>
            <a:off x="6022328" y="2329308"/>
            <a:ext cx="200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6"/>
          </p:nvPr>
        </p:nvSpPr>
        <p:spPr>
          <a:xfrm>
            <a:off x="3480774" y="3532179"/>
            <a:ext cx="200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7" hasCustomPrompt="1"/>
          </p:nvPr>
        </p:nvSpPr>
        <p:spPr>
          <a:xfrm>
            <a:off x="3581655" y="3062520"/>
            <a:ext cx="1095900" cy="3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8"/>
          </p:nvPr>
        </p:nvSpPr>
        <p:spPr>
          <a:xfrm>
            <a:off x="3480774" y="4118702"/>
            <a:ext cx="200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9"/>
          </p:nvPr>
        </p:nvSpPr>
        <p:spPr>
          <a:xfrm>
            <a:off x="6022328" y="3532179"/>
            <a:ext cx="200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3" hasCustomPrompt="1"/>
          </p:nvPr>
        </p:nvSpPr>
        <p:spPr>
          <a:xfrm>
            <a:off x="6113355" y="3062520"/>
            <a:ext cx="1095900" cy="3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4"/>
          </p:nvPr>
        </p:nvSpPr>
        <p:spPr>
          <a:xfrm>
            <a:off x="6022328" y="4118702"/>
            <a:ext cx="200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5"/>
          </p:nvPr>
        </p:nvSpPr>
        <p:spPr>
          <a:xfrm>
            <a:off x="720000" y="535150"/>
            <a:ext cx="715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">
  <p:cSld name="CUSTOM_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5"/>
          <p:cNvSpPr txBox="1">
            <a:spLocks noGrp="1"/>
          </p:cNvSpPr>
          <p:nvPr>
            <p:ph type="body" idx="1"/>
          </p:nvPr>
        </p:nvSpPr>
        <p:spPr>
          <a:xfrm>
            <a:off x="713550" y="1733175"/>
            <a:ext cx="3938700" cy="21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ext 2">
  <p:cSld name="CUSTOM_5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" name="Google Shape;130;p17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ubTitle" idx="1"/>
          </p:nvPr>
        </p:nvSpPr>
        <p:spPr>
          <a:xfrm>
            <a:off x="977950" y="2271308"/>
            <a:ext cx="2007900" cy="76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wo columns 2">
  <p:cSld name="CUSTOM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" name="Google Shape;145;p19"/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8470650" y="733350"/>
            <a:ext cx="0" cy="117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title" idx="2"/>
          </p:nvPr>
        </p:nvSpPr>
        <p:spPr>
          <a:xfrm>
            <a:off x="5120240" y="3391144"/>
            <a:ext cx="2539200" cy="3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subTitle" idx="1"/>
          </p:nvPr>
        </p:nvSpPr>
        <p:spPr>
          <a:xfrm>
            <a:off x="5120246" y="2266618"/>
            <a:ext cx="2539200" cy="8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title" idx="3"/>
          </p:nvPr>
        </p:nvSpPr>
        <p:spPr>
          <a:xfrm>
            <a:off x="1484550" y="3391144"/>
            <a:ext cx="2539200" cy="3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4"/>
          </p:nvPr>
        </p:nvSpPr>
        <p:spPr>
          <a:xfrm>
            <a:off x="1484550" y="2266618"/>
            <a:ext cx="2539200" cy="8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550" y="521225"/>
            <a:ext cx="760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sz="30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sz="30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sz="30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sz="30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sz="30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sz="30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sz="30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sz="30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itter"/>
              <a:buNone/>
              <a:defRPr sz="3000" b="1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550" y="1152475"/>
            <a:ext cx="7601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8" r:id="rId5"/>
    <p:sldLayoutId id="2147483659" r:id="rId6"/>
    <p:sldLayoutId id="2147483661" r:id="rId7"/>
    <p:sldLayoutId id="2147483663" r:id="rId8"/>
    <p:sldLayoutId id="2147483665" r:id="rId9"/>
    <p:sldLayoutId id="2147483666" r:id="rId10"/>
    <p:sldLayoutId id="2147483668" r:id="rId11"/>
    <p:sldLayoutId id="2147483670" r:id="rId12"/>
    <p:sldLayoutId id="2147483671" r:id="rId13"/>
    <p:sldLayoutId id="2147483672" r:id="rId14"/>
    <p:sldLayoutId id="214748367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.jp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jpg"/><Relationship Id="rId4" Type="http://schemas.openxmlformats.org/officeDocument/2006/relationships/image" Target="../media/image2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/>
          <p:nvPr/>
        </p:nvSpPr>
        <p:spPr>
          <a:xfrm>
            <a:off x="4699000" y="3535824"/>
            <a:ext cx="3000755" cy="936759"/>
          </a:xfrm>
          <a:prstGeom prst="roundRect">
            <a:avLst>
              <a:gd name="adj" fmla="val 49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ctrTitle"/>
          </p:nvPr>
        </p:nvSpPr>
        <p:spPr>
          <a:xfrm>
            <a:off x="765175" y="1365345"/>
            <a:ext cx="7613650" cy="16161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Interactive User Authenticator Security Agent Guarding RL-Powered Video Game</a:t>
            </a:r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1"/>
          </p:nvPr>
        </p:nvSpPr>
        <p:spPr>
          <a:xfrm>
            <a:off x="4699000" y="3602574"/>
            <a:ext cx="3000755" cy="8304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Iliya Ghotbi 1905527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Nijat Mursali 1919669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Mahammad Namazov 1904736</a:t>
            </a:r>
          </a:p>
        </p:txBody>
      </p:sp>
      <p:sp>
        <p:nvSpPr>
          <p:cNvPr id="251" name="Google Shape;251;p30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dirty="0"/>
          </a:p>
        </p:txBody>
      </p:sp>
      <p:pic>
        <p:nvPicPr>
          <p:cNvPr id="34" name="Google Shape;86;p13">
            <a:extLst>
              <a:ext uri="{FF2B5EF4-FFF2-40B4-BE49-F238E27FC236}">
                <a16:creationId xmlns:a16="http://schemas.microsoft.com/office/drawing/2014/main" id="{539A29D0-878A-46F0-BAE5-4D5F22A7F873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908074" y="3701555"/>
            <a:ext cx="1769603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299;p32">
            <a:extLst>
              <a:ext uri="{FF2B5EF4-FFF2-40B4-BE49-F238E27FC236}">
                <a16:creationId xmlns:a16="http://schemas.microsoft.com/office/drawing/2014/main" id="{192F09E5-7BF5-469B-B340-D4F65C285977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0" name="Google Shape;299;p32">
            <a:extLst>
              <a:ext uri="{FF2B5EF4-FFF2-40B4-BE49-F238E27FC236}">
                <a16:creationId xmlns:a16="http://schemas.microsoft.com/office/drawing/2014/main" id="{8CAF08D7-0583-4DDE-902D-A2552FE5C4D4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" name="Google Shape;1268;p65">
            <a:extLst>
              <a:ext uri="{FF2B5EF4-FFF2-40B4-BE49-F238E27FC236}">
                <a16:creationId xmlns:a16="http://schemas.microsoft.com/office/drawing/2014/main" id="{E06BBD47-42BD-4F79-9E46-9DF34A5494A2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Google Shape;1270;p65">
            <a:extLst>
              <a:ext uri="{FF2B5EF4-FFF2-40B4-BE49-F238E27FC236}">
                <a16:creationId xmlns:a16="http://schemas.microsoft.com/office/drawing/2014/main" id="{87CD304A-2CB4-4F20-A804-CEDFF48FFDC9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VERIFICATION PROCESS</a:t>
            </a:r>
            <a:endParaRPr dirty="0"/>
          </a:p>
        </p:txBody>
      </p:sp>
      <p:sp>
        <p:nvSpPr>
          <p:cNvPr id="426" name="Google Shape;426;p37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27" name="Google Shape;427;p37"/>
          <p:cNvSpPr txBox="1">
            <a:spLocks noGrp="1"/>
          </p:cNvSpPr>
          <p:nvPr>
            <p:ph type="subTitle" idx="4294967295"/>
          </p:nvPr>
        </p:nvSpPr>
        <p:spPr>
          <a:xfrm>
            <a:off x="876626" y="1499036"/>
            <a:ext cx="3382954" cy="505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" sz="1800" b="1" dirty="0">
                <a:latin typeface="Bitter"/>
                <a:ea typeface="Bitter"/>
                <a:cs typeface="Bitter"/>
                <a:sym typeface="Bitter"/>
              </a:rPr>
              <a:t>The Distance</a:t>
            </a:r>
          </a:p>
        </p:txBody>
      </p:sp>
      <p:sp>
        <p:nvSpPr>
          <p:cNvPr id="17" name="Google Shape;299;p32">
            <a:extLst>
              <a:ext uri="{FF2B5EF4-FFF2-40B4-BE49-F238E27FC236}">
                <a16:creationId xmlns:a16="http://schemas.microsoft.com/office/drawing/2014/main" id="{370D64E9-05C4-4237-AD65-3EC73EF8CA8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" name="Google Shape;299;p32">
            <a:extLst>
              <a:ext uri="{FF2B5EF4-FFF2-40B4-BE49-F238E27FC236}">
                <a16:creationId xmlns:a16="http://schemas.microsoft.com/office/drawing/2014/main" id="{F262BAC7-66E6-4E6B-A0E7-D6CC619925F9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8" name="Google Shape;151;p20">
            <a:extLst>
              <a:ext uri="{FF2B5EF4-FFF2-40B4-BE49-F238E27FC236}">
                <a16:creationId xmlns:a16="http://schemas.microsoft.com/office/drawing/2014/main" id="{8951C7F7-B1EC-4333-9558-9D092EFB28AE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066880" y="1930051"/>
            <a:ext cx="4427635" cy="904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52;p20">
            <a:extLst>
              <a:ext uri="{FF2B5EF4-FFF2-40B4-BE49-F238E27FC236}">
                <a16:creationId xmlns:a16="http://schemas.microsoft.com/office/drawing/2014/main" id="{FC7E06B9-9D7A-4488-B78E-E0C1D9D04A35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455105" y="3009375"/>
            <a:ext cx="3823775" cy="1208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6;p13">
            <a:extLst>
              <a:ext uri="{FF2B5EF4-FFF2-40B4-BE49-F238E27FC236}">
                <a16:creationId xmlns:a16="http://schemas.microsoft.com/office/drawing/2014/main" id="{D054BF86-22E6-48B3-B027-637C5363F9E5}"/>
              </a:ext>
            </a:extLst>
          </p:cNvPr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68;p65">
            <a:extLst>
              <a:ext uri="{FF2B5EF4-FFF2-40B4-BE49-F238E27FC236}">
                <a16:creationId xmlns:a16="http://schemas.microsoft.com/office/drawing/2014/main" id="{0707CB8A-76EF-4DBF-98AA-5B4E83E98520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1" name="Google Shape;1270;p65">
            <a:extLst>
              <a:ext uri="{FF2B5EF4-FFF2-40B4-BE49-F238E27FC236}">
                <a16:creationId xmlns:a16="http://schemas.microsoft.com/office/drawing/2014/main" id="{00991575-1F91-4A2B-A0AE-5548926718FA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88404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VERIFICATION PROCESS</a:t>
            </a:r>
            <a:endParaRPr dirty="0"/>
          </a:p>
        </p:txBody>
      </p:sp>
      <p:sp>
        <p:nvSpPr>
          <p:cNvPr id="426" name="Google Shape;426;p37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27" name="Google Shape;427;p37"/>
          <p:cNvSpPr txBox="1">
            <a:spLocks noGrp="1"/>
          </p:cNvSpPr>
          <p:nvPr>
            <p:ph type="subTitle" idx="4294967295"/>
          </p:nvPr>
        </p:nvSpPr>
        <p:spPr>
          <a:xfrm>
            <a:off x="876626" y="1491416"/>
            <a:ext cx="7547374" cy="1510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" sz="1800" b="1" dirty="0">
                <a:latin typeface="Bitter"/>
                <a:ea typeface="Bitter"/>
                <a:cs typeface="Bitter"/>
                <a:sym typeface="Bitter"/>
              </a:rPr>
              <a:t>Evaluation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</a:pPr>
            <a:r>
              <a:rPr lang="en-GB" b="1" dirty="0">
                <a:latin typeface="Bitter"/>
                <a:ea typeface="Bitter"/>
                <a:cs typeface="Bitter"/>
                <a:sym typeface="Bitter"/>
              </a:rPr>
              <a:t>True accepts are the face pairs that were correctly classified as same at threshold ‘d’.</a:t>
            </a:r>
          </a:p>
          <a:p>
            <a:pPr marL="742950" lvl="1" indent="-285750">
              <a:lnSpc>
                <a:spcPct val="100000"/>
              </a:lnSpc>
              <a:spcAft>
                <a:spcPts val="1600"/>
              </a:spcAft>
            </a:pPr>
            <a:r>
              <a:rPr lang="en-GB" b="1" dirty="0">
                <a:latin typeface="Bitter"/>
                <a:ea typeface="Bitter"/>
                <a:cs typeface="Bitter"/>
                <a:sym typeface="Bitter"/>
              </a:rPr>
              <a:t>False accepts are the face pairs that were incorrectly classified as same.</a:t>
            </a:r>
          </a:p>
        </p:txBody>
      </p:sp>
      <p:sp>
        <p:nvSpPr>
          <p:cNvPr id="17" name="Google Shape;299;p32">
            <a:extLst>
              <a:ext uri="{FF2B5EF4-FFF2-40B4-BE49-F238E27FC236}">
                <a16:creationId xmlns:a16="http://schemas.microsoft.com/office/drawing/2014/main" id="{370D64E9-05C4-4237-AD65-3EC73EF8CA8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" name="Google Shape;299;p32">
            <a:extLst>
              <a:ext uri="{FF2B5EF4-FFF2-40B4-BE49-F238E27FC236}">
                <a16:creationId xmlns:a16="http://schemas.microsoft.com/office/drawing/2014/main" id="{F262BAC7-66E6-4E6B-A0E7-D6CC619925F9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7FF5C0-6276-479C-A695-D06CC0FBF3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2269" y="3063364"/>
            <a:ext cx="3438331" cy="432220"/>
          </a:xfrm>
          <a:prstGeom prst="rect">
            <a:avLst/>
          </a:prstGeom>
        </p:spPr>
      </p:pic>
      <p:pic>
        <p:nvPicPr>
          <p:cNvPr id="13" name="Google Shape;161;p21">
            <a:extLst>
              <a:ext uri="{FF2B5EF4-FFF2-40B4-BE49-F238E27FC236}">
                <a16:creationId xmlns:a16="http://schemas.microsoft.com/office/drawing/2014/main" id="{CFFF4E89-4F23-4574-85DD-6F63A7B59BB1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099491" y="3084858"/>
            <a:ext cx="2999610" cy="377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62;p21">
            <a:extLst>
              <a:ext uri="{FF2B5EF4-FFF2-40B4-BE49-F238E27FC236}">
                <a16:creationId xmlns:a16="http://schemas.microsoft.com/office/drawing/2014/main" id="{60119630-113F-44C5-B521-EA5DF36FF0F1}"/>
              </a:ext>
            </a:extLst>
          </p:cNvPr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3300794" y="3578162"/>
            <a:ext cx="2999611" cy="49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6;p13">
            <a:extLst>
              <a:ext uri="{FF2B5EF4-FFF2-40B4-BE49-F238E27FC236}">
                <a16:creationId xmlns:a16="http://schemas.microsoft.com/office/drawing/2014/main" id="{4EA41815-A9EE-4A26-BD83-0781A34873F7}"/>
              </a:ext>
            </a:extLst>
          </p:cNvPr>
          <p:cNvPicPr preferRelativeResize="0"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68;p65">
            <a:extLst>
              <a:ext uri="{FF2B5EF4-FFF2-40B4-BE49-F238E27FC236}">
                <a16:creationId xmlns:a16="http://schemas.microsoft.com/office/drawing/2014/main" id="{87DA32D1-B772-43E7-A07F-DBB96881C603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2" name="Google Shape;1270;p65">
            <a:extLst>
              <a:ext uri="{FF2B5EF4-FFF2-40B4-BE49-F238E27FC236}">
                <a16:creationId xmlns:a16="http://schemas.microsoft.com/office/drawing/2014/main" id="{00B5AEE7-B53D-4832-8861-2B7BC067A891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1352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/>
          <p:nvPr/>
        </p:nvSpPr>
        <p:spPr>
          <a:xfrm>
            <a:off x="1109813" y="875400"/>
            <a:ext cx="1224900" cy="1224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2"/>
          <p:cNvSpPr txBox="1">
            <a:spLocks noGrp="1"/>
          </p:cNvSpPr>
          <p:nvPr>
            <p:ph type="sldNum" idx="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24" name="Google Shape;524;p42"/>
          <p:cNvSpPr txBox="1">
            <a:spLocks noGrp="1"/>
          </p:cNvSpPr>
          <p:nvPr>
            <p:ph type="title"/>
          </p:nvPr>
        </p:nvSpPr>
        <p:spPr>
          <a:xfrm>
            <a:off x="997925" y="2310400"/>
            <a:ext cx="3168000" cy="10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SPEECH &amp; TEXT</a:t>
            </a:r>
            <a:endParaRPr dirty="0"/>
          </a:p>
        </p:txBody>
      </p:sp>
      <p:sp>
        <p:nvSpPr>
          <p:cNvPr id="525" name="Google Shape;525;p42"/>
          <p:cNvSpPr txBox="1">
            <a:spLocks noGrp="1"/>
          </p:cNvSpPr>
          <p:nvPr>
            <p:ph type="title" idx="3"/>
          </p:nvPr>
        </p:nvSpPr>
        <p:spPr>
          <a:xfrm>
            <a:off x="1202368" y="1067000"/>
            <a:ext cx="103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26" name="Google Shape;526;p42"/>
          <p:cNvSpPr txBox="1">
            <a:spLocks noGrp="1"/>
          </p:cNvSpPr>
          <p:nvPr>
            <p:ph type="subTitle" idx="1"/>
          </p:nvPr>
        </p:nvSpPr>
        <p:spPr>
          <a:xfrm>
            <a:off x="997925" y="3522998"/>
            <a:ext cx="2765100" cy="5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Scenario and its explanation</a:t>
            </a:r>
            <a:endParaRPr dirty="0"/>
          </a:p>
        </p:txBody>
      </p:sp>
      <p:sp>
        <p:nvSpPr>
          <p:cNvPr id="527" name="Google Shape;527;p42"/>
          <p:cNvSpPr/>
          <p:nvPr/>
        </p:nvSpPr>
        <p:spPr>
          <a:xfrm>
            <a:off x="4321875" y="3840873"/>
            <a:ext cx="3693005" cy="5502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tx1">
                    <a:lumMod val="40000"/>
                    <a:lumOff val="60000"/>
                  </a:schemeClr>
                </a:solidFill>
                <a:latin typeface="Source Sans Pro"/>
              </a:rPr>
              <a:t>TEXT</a:t>
            </a:r>
            <a:endParaRPr b="1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tx1">
                  <a:lumMod val="40000"/>
                  <a:lumOff val="60000"/>
                </a:schemeClr>
              </a:solidFill>
              <a:latin typeface="Source Sans Pro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4321875" y="875400"/>
            <a:ext cx="3692996" cy="5919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tx1">
                    <a:lumMod val="40000"/>
                    <a:lumOff val="60000"/>
                  </a:schemeClr>
                </a:solidFill>
                <a:latin typeface="Source Sans Pro"/>
              </a:rPr>
              <a:t>SPEECH</a:t>
            </a:r>
            <a:endParaRPr b="1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tx1">
                  <a:lumMod val="40000"/>
                  <a:lumOff val="60000"/>
                </a:schemeClr>
              </a:solidFill>
              <a:latin typeface="Source Sans Pro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D0E6615-4F6F-4D10-A042-3864C7C5F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875" y="1245870"/>
            <a:ext cx="3771870" cy="2743200"/>
          </a:xfrm>
          <a:prstGeom prst="rect">
            <a:avLst/>
          </a:prstGeom>
        </p:spPr>
      </p:pic>
      <p:sp>
        <p:nvSpPr>
          <p:cNvPr id="23" name="Google Shape;299;p32">
            <a:extLst>
              <a:ext uri="{FF2B5EF4-FFF2-40B4-BE49-F238E27FC236}">
                <a16:creationId xmlns:a16="http://schemas.microsoft.com/office/drawing/2014/main" id="{17868B24-A12F-46B4-AFF9-23839E511BC4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4" name="Google Shape;299;p32">
            <a:extLst>
              <a:ext uri="{FF2B5EF4-FFF2-40B4-BE49-F238E27FC236}">
                <a16:creationId xmlns:a16="http://schemas.microsoft.com/office/drawing/2014/main" id="{27B2658C-A866-415E-800C-D40AB6B7B880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5" name="Google Shape;86;p13">
            <a:extLst>
              <a:ext uri="{FF2B5EF4-FFF2-40B4-BE49-F238E27FC236}">
                <a16:creationId xmlns:a16="http://schemas.microsoft.com/office/drawing/2014/main" id="{E512E74E-3076-417C-9ECB-416798A75246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596036" y="4074830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68;p65">
            <a:extLst>
              <a:ext uri="{FF2B5EF4-FFF2-40B4-BE49-F238E27FC236}">
                <a16:creationId xmlns:a16="http://schemas.microsoft.com/office/drawing/2014/main" id="{15EF4CB9-14FF-4940-BE9F-6AD37EE8484B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0" name="Google Shape;1270;p65">
            <a:extLst>
              <a:ext uri="{FF2B5EF4-FFF2-40B4-BE49-F238E27FC236}">
                <a16:creationId xmlns:a16="http://schemas.microsoft.com/office/drawing/2014/main" id="{54AB3D3C-AAF2-48EF-AF79-03D64CA30C6F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3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45" name="Google Shape;545;p43"/>
          <p:cNvSpPr txBox="1">
            <a:spLocks noGrp="1"/>
          </p:cNvSpPr>
          <p:nvPr>
            <p:ph type="title" idx="9"/>
          </p:nvPr>
        </p:nvSpPr>
        <p:spPr>
          <a:xfrm>
            <a:off x="6293525" y="2907941"/>
            <a:ext cx="18807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546" name="Google Shape;546;p43"/>
          <p:cNvSpPr txBox="1">
            <a:spLocks noGrp="1"/>
          </p:cNvSpPr>
          <p:nvPr>
            <p:ph type="title" idx="2"/>
          </p:nvPr>
        </p:nvSpPr>
        <p:spPr>
          <a:xfrm>
            <a:off x="969775" y="1911450"/>
            <a:ext cx="18807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NLTK</a:t>
            </a:r>
            <a:endParaRPr dirty="0"/>
          </a:p>
        </p:txBody>
      </p:sp>
      <p:sp>
        <p:nvSpPr>
          <p:cNvPr id="547" name="Google Shape;547;p43"/>
          <p:cNvSpPr txBox="1">
            <a:spLocks noGrp="1"/>
          </p:cNvSpPr>
          <p:nvPr>
            <p:ph type="subTitle" idx="1"/>
          </p:nvPr>
        </p:nvSpPr>
        <p:spPr>
          <a:xfrm>
            <a:off x="969775" y="2279829"/>
            <a:ext cx="188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Sentence structures</a:t>
            </a:r>
            <a:endParaRPr dirty="0"/>
          </a:p>
        </p:txBody>
      </p:sp>
      <p:sp>
        <p:nvSpPr>
          <p:cNvPr id="548" name="Google Shape;548;p43"/>
          <p:cNvSpPr txBox="1">
            <a:spLocks noGrp="1"/>
          </p:cNvSpPr>
          <p:nvPr>
            <p:ph type="title" idx="3"/>
          </p:nvPr>
        </p:nvSpPr>
        <p:spPr>
          <a:xfrm>
            <a:off x="3631650" y="1911450"/>
            <a:ext cx="18807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SPACY</a:t>
            </a:r>
            <a:endParaRPr dirty="0"/>
          </a:p>
        </p:txBody>
      </p:sp>
      <p:sp>
        <p:nvSpPr>
          <p:cNvPr id="549" name="Google Shape;549;p43"/>
          <p:cNvSpPr txBox="1">
            <a:spLocks noGrp="1"/>
          </p:cNvSpPr>
          <p:nvPr>
            <p:ph type="subTitle" idx="4"/>
          </p:nvPr>
        </p:nvSpPr>
        <p:spPr>
          <a:xfrm>
            <a:off x="3631647" y="2279829"/>
            <a:ext cx="1880700" cy="6281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Tokenizer; POS Tags; Matcher</a:t>
            </a:r>
            <a:endParaRPr dirty="0"/>
          </a:p>
        </p:txBody>
      </p:sp>
      <p:sp>
        <p:nvSpPr>
          <p:cNvPr id="550" name="Google Shape;550;p43"/>
          <p:cNvSpPr txBox="1">
            <a:spLocks noGrp="1"/>
          </p:cNvSpPr>
          <p:nvPr>
            <p:ph type="title" idx="5"/>
          </p:nvPr>
        </p:nvSpPr>
        <p:spPr>
          <a:xfrm>
            <a:off x="969775" y="3758741"/>
            <a:ext cx="18807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gTTS</a:t>
            </a:r>
            <a:endParaRPr dirty="0"/>
          </a:p>
        </p:txBody>
      </p:sp>
      <p:sp>
        <p:nvSpPr>
          <p:cNvPr id="551" name="Google Shape;551;p43"/>
          <p:cNvSpPr txBox="1">
            <a:spLocks noGrp="1"/>
          </p:cNvSpPr>
          <p:nvPr>
            <p:ph type="subTitle" idx="6"/>
          </p:nvPr>
        </p:nvSpPr>
        <p:spPr>
          <a:xfrm>
            <a:off x="969775" y="4094229"/>
            <a:ext cx="188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Text To Speech</a:t>
            </a:r>
            <a:endParaRPr dirty="0"/>
          </a:p>
        </p:txBody>
      </p:sp>
      <p:sp>
        <p:nvSpPr>
          <p:cNvPr id="552" name="Google Shape;552;p43"/>
          <p:cNvSpPr txBox="1">
            <a:spLocks noGrp="1"/>
          </p:cNvSpPr>
          <p:nvPr>
            <p:ph type="title" idx="7"/>
          </p:nvPr>
        </p:nvSpPr>
        <p:spPr>
          <a:xfrm>
            <a:off x="3631650" y="3725850"/>
            <a:ext cx="1880700" cy="3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PLAYSOUND</a:t>
            </a:r>
            <a:endParaRPr dirty="0"/>
          </a:p>
        </p:txBody>
      </p:sp>
      <p:sp>
        <p:nvSpPr>
          <p:cNvPr id="553" name="Google Shape;553;p43"/>
          <p:cNvSpPr txBox="1">
            <a:spLocks noGrp="1"/>
          </p:cNvSpPr>
          <p:nvPr>
            <p:ph type="subTitle" idx="8"/>
          </p:nvPr>
        </p:nvSpPr>
        <p:spPr>
          <a:xfrm>
            <a:off x="3631647" y="4094229"/>
            <a:ext cx="188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Play generated speech</a:t>
            </a:r>
            <a:endParaRPr dirty="0"/>
          </a:p>
        </p:txBody>
      </p:sp>
      <p:sp>
        <p:nvSpPr>
          <p:cNvPr id="554" name="Google Shape;554;p43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LIBRARIES</a:t>
            </a:r>
            <a:endParaRPr dirty="0"/>
          </a:p>
        </p:txBody>
      </p:sp>
      <p:sp>
        <p:nvSpPr>
          <p:cNvPr id="555" name="Google Shape;555;p43"/>
          <p:cNvSpPr txBox="1">
            <a:spLocks noGrp="1"/>
          </p:cNvSpPr>
          <p:nvPr>
            <p:ph type="subTitle" idx="13"/>
          </p:nvPr>
        </p:nvSpPr>
        <p:spPr>
          <a:xfrm>
            <a:off x="6293525" y="3276320"/>
            <a:ext cx="188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Execute all!</a:t>
            </a:r>
            <a:endParaRPr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D5A5D19-B168-46AD-A609-ED046E4A8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0031" y="1351242"/>
            <a:ext cx="595317" cy="35018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FBAE421-27A7-44A6-AF0F-719B2C621DEB}"/>
              </a:ext>
            </a:extLst>
          </p:cNvPr>
          <p:cNvSpPr/>
          <p:nvPr/>
        </p:nvSpPr>
        <p:spPr>
          <a:xfrm>
            <a:off x="4297528" y="1166021"/>
            <a:ext cx="700324" cy="700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FB2C9B3-D7DA-4250-A84D-06F3C5184CD9}"/>
              </a:ext>
            </a:extLst>
          </p:cNvPr>
          <p:cNvSpPr/>
          <p:nvPr/>
        </p:nvSpPr>
        <p:spPr>
          <a:xfrm>
            <a:off x="4297527" y="2939432"/>
            <a:ext cx="700324" cy="700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5F32B96-BCDB-4A44-8386-A841E5C9E4B1}"/>
              </a:ext>
            </a:extLst>
          </p:cNvPr>
          <p:cNvSpPr/>
          <p:nvPr/>
        </p:nvSpPr>
        <p:spPr>
          <a:xfrm>
            <a:off x="1631236" y="3009555"/>
            <a:ext cx="700324" cy="700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A11182F6-8984-400D-89C6-4D5199B88150}"/>
              </a:ext>
            </a:extLst>
          </p:cNvPr>
          <p:cNvSpPr/>
          <p:nvPr/>
        </p:nvSpPr>
        <p:spPr>
          <a:xfrm>
            <a:off x="1631237" y="1166021"/>
            <a:ext cx="700324" cy="700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AF703A80-EBC9-4523-BF11-85CC6E48C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2040" y="1267918"/>
            <a:ext cx="478715" cy="520764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9C9DE9F0-9AF2-4C0C-ACE0-A4413107AD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712" t="12963" r="32753" b="41488"/>
          <a:stretch/>
        </p:blipFill>
        <p:spPr>
          <a:xfrm>
            <a:off x="1784665" y="3140814"/>
            <a:ext cx="436090" cy="437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5C4DBE-6A57-4525-9BDD-239835C2A93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29490" y="3172043"/>
            <a:ext cx="436398" cy="288186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C66DEAF-6E92-49EB-8860-415DA54E6B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2467" y="2246327"/>
            <a:ext cx="486334" cy="486334"/>
          </a:xfrm>
          <a:prstGeom prst="rect">
            <a:avLst/>
          </a:prstGeom>
        </p:spPr>
      </p:pic>
      <p:sp>
        <p:nvSpPr>
          <p:cNvPr id="106" name="Oval 105">
            <a:extLst>
              <a:ext uri="{FF2B5EF4-FFF2-40B4-BE49-F238E27FC236}">
                <a16:creationId xmlns:a16="http://schemas.microsoft.com/office/drawing/2014/main" id="{879314D5-4114-4110-B2D8-6A6BCABD8153}"/>
              </a:ext>
            </a:extLst>
          </p:cNvPr>
          <p:cNvSpPr/>
          <p:nvPr/>
        </p:nvSpPr>
        <p:spPr>
          <a:xfrm>
            <a:off x="6845472" y="2126014"/>
            <a:ext cx="700324" cy="700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Google Shape;299;p32">
            <a:extLst>
              <a:ext uri="{FF2B5EF4-FFF2-40B4-BE49-F238E27FC236}">
                <a16:creationId xmlns:a16="http://schemas.microsoft.com/office/drawing/2014/main" id="{9404AED2-4746-4FC2-9FDB-C83AC629A99C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08" name="Google Shape;299;p32">
            <a:extLst>
              <a:ext uri="{FF2B5EF4-FFF2-40B4-BE49-F238E27FC236}">
                <a16:creationId xmlns:a16="http://schemas.microsoft.com/office/drawing/2014/main" id="{190D506F-4BD0-4044-B641-2AE1800A78D6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09" name="Google Shape;86;p13">
            <a:extLst>
              <a:ext uri="{FF2B5EF4-FFF2-40B4-BE49-F238E27FC236}">
                <a16:creationId xmlns:a16="http://schemas.microsoft.com/office/drawing/2014/main" id="{138C4599-5D4C-486D-8893-AC66A2259731}"/>
              </a:ext>
            </a:extLst>
          </p:cNvPr>
          <p:cNvPicPr preferRelativeResize="0"/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268;p65">
            <a:extLst>
              <a:ext uri="{FF2B5EF4-FFF2-40B4-BE49-F238E27FC236}">
                <a16:creationId xmlns:a16="http://schemas.microsoft.com/office/drawing/2014/main" id="{00ABFDF1-0002-4D15-A7B7-2A6B6803686D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8" name="Google Shape;1270;p65">
            <a:extLst>
              <a:ext uri="{FF2B5EF4-FFF2-40B4-BE49-F238E27FC236}">
                <a16:creationId xmlns:a16="http://schemas.microsoft.com/office/drawing/2014/main" id="{052DB8B9-8C0D-463F-A804-BE1D5C7972AF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4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22" name="Google Shape;622;p44"/>
          <p:cNvSpPr txBox="1">
            <a:spLocks noGrp="1"/>
          </p:cNvSpPr>
          <p:nvPr>
            <p:ph type="title"/>
          </p:nvPr>
        </p:nvSpPr>
        <p:spPr>
          <a:xfrm>
            <a:off x="808875" y="993900"/>
            <a:ext cx="3989700" cy="7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SCENARIO</a:t>
            </a:r>
            <a:endParaRPr dirty="0"/>
          </a:p>
        </p:txBody>
      </p:sp>
      <p:sp>
        <p:nvSpPr>
          <p:cNvPr id="16" name="Google Shape;299;p32">
            <a:extLst>
              <a:ext uri="{FF2B5EF4-FFF2-40B4-BE49-F238E27FC236}">
                <a16:creationId xmlns:a16="http://schemas.microsoft.com/office/drawing/2014/main" id="{B795F4D2-C626-423D-B561-AA7C39228864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" name="Google Shape;299;p32">
            <a:extLst>
              <a:ext uri="{FF2B5EF4-FFF2-40B4-BE49-F238E27FC236}">
                <a16:creationId xmlns:a16="http://schemas.microsoft.com/office/drawing/2014/main" id="{E5E4C069-BE4E-4140-A44C-328A4D7DB2CB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8" name="Google Shape;86;p13">
            <a:extLst>
              <a:ext uri="{FF2B5EF4-FFF2-40B4-BE49-F238E27FC236}">
                <a16:creationId xmlns:a16="http://schemas.microsoft.com/office/drawing/2014/main" id="{B84D3D7E-F7AD-4473-BE2C-B955DE955839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551986" y="4116781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268;p65">
            <a:extLst>
              <a:ext uri="{FF2B5EF4-FFF2-40B4-BE49-F238E27FC236}">
                <a16:creationId xmlns:a16="http://schemas.microsoft.com/office/drawing/2014/main" id="{257D8711-EF58-4A31-A3C6-1B5D9517EDB4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8" name="Google Shape;1270;p65">
            <a:extLst>
              <a:ext uri="{FF2B5EF4-FFF2-40B4-BE49-F238E27FC236}">
                <a16:creationId xmlns:a16="http://schemas.microsoft.com/office/drawing/2014/main" id="{3AFDF8EB-F48A-4C11-8399-7BA06747C225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950022F6-94C4-4199-B770-101E78158A5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99040" y="1890630"/>
            <a:ext cx="880516" cy="495290"/>
          </a:xfrm>
          <a:prstGeom prst="rect">
            <a:avLst/>
          </a:prstGeom>
        </p:spPr>
      </p:pic>
      <p:pic>
        <p:nvPicPr>
          <p:cNvPr id="11" name="Picture 10" descr="Shape, icon&#10;&#10;Description automatically generated">
            <a:extLst>
              <a:ext uri="{FF2B5EF4-FFF2-40B4-BE49-F238E27FC236}">
                <a16:creationId xmlns:a16="http://schemas.microsoft.com/office/drawing/2014/main" id="{94D76C0C-77BC-4F5E-941E-DDABC700418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92545" y="3722529"/>
            <a:ext cx="780217" cy="710496"/>
          </a:xfrm>
          <a:prstGeom prst="rect">
            <a:avLst/>
          </a:prstGeom>
        </p:spPr>
      </p:pic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69BB4BE6-E352-4045-9F58-68DC70B921C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47756" y="2660283"/>
            <a:ext cx="638924" cy="496231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AD481F5C-98E9-42BF-AE6F-F0022F786B5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76161" y="2286954"/>
            <a:ext cx="1244595" cy="124459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BDF5FBAC-0CF8-444D-A7B7-50F5FFAEA44D}"/>
              </a:ext>
            </a:extLst>
          </p:cNvPr>
          <p:cNvSpPr/>
          <p:nvPr/>
        </p:nvSpPr>
        <p:spPr>
          <a:xfrm>
            <a:off x="3544608" y="3506602"/>
            <a:ext cx="1076092" cy="107609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88BCF61-BE76-41C2-A092-37CC3E4A6188}"/>
              </a:ext>
            </a:extLst>
          </p:cNvPr>
          <p:cNvSpPr/>
          <p:nvPr/>
        </p:nvSpPr>
        <p:spPr>
          <a:xfrm>
            <a:off x="2062075" y="2378828"/>
            <a:ext cx="1076092" cy="107609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3114B83-3394-47E0-A7AE-1979023FDB13}"/>
              </a:ext>
            </a:extLst>
          </p:cNvPr>
          <p:cNvSpPr/>
          <p:nvPr/>
        </p:nvSpPr>
        <p:spPr>
          <a:xfrm>
            <a:off x="3802078" y="1610237"/>
            <a:ext cx="1076092" cy="1076092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51C2B7B-A472-42BC-A97E-45591F5E5526}"/>
              </a:ext>
            </a:extLst>
          </p:cNvPr>
          <p:cNvSpPr/>
          <p:nvPr/>
        </p:nvSpPr>
        <p:spPr>
          <a:xfrm>
            <a:off x="5918691" y="2042114"/>
            <a:ext cx="1734273" cy="1734273"/>
          </a:xfrm>
          <a:prstGeom prst="ellipse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90213E6-00A9-4B60-80B6-56A2ED7D9A75}"/>
              </a:ext>
            </a:extLst>
          </p:cNvPr>
          <p:cNvSpPr/>
          <p:nvPr/>
        </p:nvSpPr>
        <p:spPr>
          <a:xfrm rot="1090799">
            <a:off x="5168386" y="2196625"/>
            <a:ext cx="663911" cy="47018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EB4BA6D-D8F4-444F-AE0F-83C2436D25C3}"/>
              </a:ext>
            </a:extLst>
          </p:cNvPr>
          <p:cNvSpPr/>
          <p:nvPr/>
        </p:nvSpPr>
        <p:spPr>
          <a:xfrm rot="19949693">
            <a:off x="5099742" y="3447729"/>
            <a:ext cx="663911" cy="47018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3BF1572-E63B-4355-B847-ED49925DCA7C}"/>
              </a:ext>
            </a:extLst>
          </p:cNvPr>
          <p:cNvSpPr/>
          <p:nvPr/>
        </p:nvSpPr>
        <p:spPr>
          <a:xfrm>
            <a:off x="3558693" y="2778993"/>
            <a:ext cx="1876907" cy="47018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19" grpId="0" animBg="1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6"/>
          <p:cNvSpPr txBox="1">
            <a:spLocks noGrp="1"/>
          </p:cNvSpPr>
          <p:nvPr>
            <p:ph type="sldNum" idx="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37" name="Google Shape;737;p46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SCHEME OF SCENARIO</a:t>
            </a:r>
            <a:endParaRPr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B7DA59-8A96-469D-A5F1-48C9965F3659}"/>
              </a:ext>
            </a:extLst>
          </p:cNvPr>
          <p:cNvSpPr/>
          <p:nvPr/>
        </p:nvSpPr>
        <p:spPr>
          <a:xfrm>
            <a:off x="1314450" y="2505075"/>
            <a:ext cx="1476375" cy="67627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9D6AA-CD0B-41F2-8A0C-608D8D30483D}"/>
              </a:ext>
            </a:extLst>
          </p:cNvPr>
          <p:cNvSpPr txBox="1"/>
          <p:nvPr/>
        </p:nvSpPr>
        <p:spPr>
          <a:xfrm>
            <a:off x="1427136" y="2658546"/>
            <a:ext cx="1251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Welcome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0F16F09-6842-4721-B870-791893CB709A}"/>
              </a:ext>
            </a:extLst>
          </p:cNvPr>
          <p:cNvSpPr/>
          <p:nvPr/>
        </p:nvSpPr>
        <p:spPr>
          <a:xfrm>
            <a:off x="3486150" y="2505075"/>
            <a:ext cx="1476375" cy="67627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11F685-B0AA-4BF0-9048-C98B37EBCC52}"/>
              </a:ext>
            </a:extLst>
          </p:cNvPr>
          <p:cNvSpPr txBox="1"/>
          <p:nvPr/>
        </p:nvSpPr>
        <p:spPr>
          <a:xfrm>
            <a:off x="3598836" y="2658546"/>
            <a:ext cx="1363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New user?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20374E0-CE7F-4DED-923B-1C44C451A825}"/>
              </a:ext>
            </a:extLst>
          </p:cNvPr>
          <p:cNvSpPr/>
          <p:nvPr/>
        </p:nvSpPr>
        <p:spPr>
          <a:xfrm>
            <a:off x="5715000" y="1765550"/>
            <a:ext cx="1476375" cy="67627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59D0FF-BBBB-4343-ADB6-B39A536109D9}"/>
              </a:ext>
            </a:extLst>
          </p:cNvPr>
          <p:cNvSpPr txBox="1"/>
          <p:nvPr/>
        </p:nvSpPr>
        <p:spPr>
          <a:xfrm>
            <a:off x="5827686" y="1919021"/>
            <a:ext cx="1363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Sign up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1D3F938-9039-47A8-8EB9-A2B16ABB238E}"/>
              </a:ext>
            </a:extLst>
          </p:cNvPr>
          <p:cNvSpPr/>
          <p:nvPr/>
        </p:nvSpPr>
        <p:spPr>
          <a:xfrm>
            <a:off x="5715000" y="3099525"/>
            <a:ext cx="1476375" cy="67627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4BD7C8-CD88-4AC0-98D5-4059C3A4A120}"/>
              </a:ext>
            </a:extLst>
          </p:cNvPr>
          <p:cNvSpPr txBox="1"/>
          <p:nvPr/>
        </p:nvSpPr>
        <p:spPr>
          <a:xfrm>
            <a:off x="5827686" y="3252996"/>
            <a:ext cx="1363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Sign in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D8561-5BD2-4250-949D-2BBB576E8FB2}"/>
              </a:ext>
            </a:extLst>
          </p:cNvPr>
          <p:cNvSpPr/>
          <p:nvPr/>
        </p:nvSpPr>
        <p:spPr>
          <a:xfrm>
            <a:off x="2941065" y="2752725"/>
            <a:ext cx="394845" cy="275153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EE0763E-8EF9-4820-A2A4-26EF4BC1D848}"/>
              </a:ext>
            </a:extLst>
          </p:cNvPr>
          <p:cNvSpPr/>
          <p:nvPr/>
        </p:nvSpPr>
        <p:spPr>
          <a:xfrm rot="19515165">
            <a:off x="5169914" y="2181730"/>
            <a:ext cx="394845" cy="275153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DD75A1E-5A03-4F06-872F-AC39D5FB3545}"/>
              </a:ext>
            </a:extLst>
          </p:cNvPr>
          <p:cNvSpPr/>
          <p:nvPr/>
        </p:nvSpPr>
        <p:spPr>
          <a:xfrm rot="2517000">
            <a:off x="5158556" y="3158894"/>
            <a:ext cx="394845" cy="275153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Google Shape;299;p32">
            <a:extLst>
              <a:ext uri="{FF2B5EF4-FFF2-40B4-BE49-F238E27FC236}">
                <a16:creationId xmlns:a16="http://schemas.microsoft.com/office/drawing/2014/main" id="{C26194E5-9240-492E-B65C-98B94A873F1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" name="Google Shape;299;p32">
            <a:extLst>
              <a:ext uri="{FF2B5EF4-FFF2-40B4-BE49-F238E27FC236}">
                <a16:creationId xmlns:a16="http://schemas.microsoft.com/office/drawing/2014/main" id="{E73521A5-CD87-44F1-96D2-5FB41A07FBEB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9" name="Google Shape;86;p13">
            <a:extLst>
              <a:ext uri="{FF2B5EF4-FFF2-40B4-BE49-F238E27FC236}">
                <a16:creationId xmlns:a16="http://schemas.microsoft.com/office/drawing/2014/main" id="{84B74D8E-03F1-41A5-B2FF-59692999FAFE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68;p65">
            <a:extLst>
              <a:ext uri="{FF2B5EF4-FFF2-40B4-BE49-F238E27FC236}">
                <a16:creationId xmlns:a16="http://schemas.microsoft.com/office/drawing/2014/main" id="{DC3897DA-13C1-4D22-AE33-285E156C0CD6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0" name="Google Shape;1270;p65">
            <a:extLst>
              <a:ext uri="{FF2B5EF4-FFF2-40B4-BE49-F238E27FC236}">
                <a16:creationId xmlns:a16="http://schemas.microsoft.com/office/drawing/2014/main" id="{467942F4-F7BC-421D-ABC2-5797B96BF96D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6" grpId="0" animBg="1"/>
      <p:bldP spid="34" grpId="0" animBg="1"/>
      <p:bldP spid="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6"/>
          <p:cNvSpPr txBox="1">
            <a:spLocks noGrp="1"/>
          </p:cNvSpPr>
          <p:nvPr>
            <p:ph type="sldNum" idx="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37" name="Google Shape;737;p46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SCHEME OF SCENARIO</a:t>
            </a:r>
            <a:endParaRPr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B7DA59-8A96-469D-A5F1-48C9965F3659}"/>
              </a:ext>
            </a:extLst>
          </p:cNvPr>
          <p:cNvSpPr/>
          <p:nvPr/>
        </p:nvSpPr>
        <p:spPr>
          <a:xfrm>
            <a:off x="704851" y="2505075"/>
            <a:ext cx="1038224" cy="67627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9D6AA-CD0B-41F2-8A0C-608D8D30483D}"/>
              </a:ext>
            </a:extLst>
          </p:cNvPr>
          <p:cNvSpPr txBox="1"/>
          <p:nvPr/>
        </p:nvSpPr>
        <p:spPr>
          <a:xfrm>
            <a:off x="817536" y="2658546"/>
            <a:ext cx="8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Sure?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0F16F09-6842-4721-B870-791893CB709A}"/>
              </a:ext>
            </a:extLst>
          </p:cNvPr>
          <p:cNvSpPr/>
          <p:nvPr/>
        </p:nvSpPr>
        <p:spPr>
          <a:xfrm>
            <a:off x="2500258" y="2512997"/>
            <a:ext cx="1640556" cy="67627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11F685-B0AA-4BF0-9048-C98B37EBCC52}"/>
              </a:ext>
            </a:extLst>
          </p:cNvPr>
          <p:cNvSpPr txBox="1"/>
          <p:nvPr/>
        </p:nvSpPr>
        <p:spPr>
          <a:xfrm>
            <a:off x="2612944" y="2666468"/>
            <a:ext cx="147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Credentials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20374E0-CE7F-4DED-923B-1C44C451A825}"/>
              </a:ext>
            </a:extLst>
          </p:cNvPr>
          <p:cNvSpPr/>
          <p:nvPr/>
        </p:nvSpPr>
        <p:spPr>
          <a:xfrm>
            <a:off x="4893375" y="2512997"/>
            <a:ext cx="1476375" cy="67627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59D0FF-BBBB-4343-ADB6-B39A536109D9}"/>
              </a:ext>
            </a:extLst>
          </p:cNvPr>
          <p:cNvSpPr txBox="1"/>
          <p:nvPr/>
        </p:nvSpPr>
        <p:spPr>
          <a:xfrm>
            <a:off x="5006061" y="2666468"/>
            <a:ext cx="1363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Glasses?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1D3F938-9039-47A8-8EB9-A2B16ABB238E}"/>
              </a:ext>
            </a:extLst>
          </p:cNvPr>
          <p:cNvSpPr/>
          <p:nvPr/>
        </p:nvSpPr>
        <p:spPr>
          <a:xfrm>
            <a:off x="4893375" y="3783832"/>
            <a:ext cx="1476375" cy="67627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4BD7C8-CD88-4AC0-98D5-4059C3A4A120}"/>
              </a:ext>
            </a:extLst>
          </p:cNvPr>
          <p:cNvSpPr txBox="1"/>
          <p:nvPr/>
        </p:nvSpPr>
        <p:spPr>
          <a:xfrm>
            <a:off x="5021028" y="3937303"/>
            <a:ext cx="13636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Remove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D8561-5BD2-4250-949D-2BBB576E8FB2}"/>
              </a:ext>
            </a:extLst>
          </p:cNvPr>
          <p:cNvSpPr/>
          <p:nvPr/>
        </p:nvSpPr>
        <p:spPr>
          <a:xfrm>
            <a:off x="1924244" y="2705100"/>
            <a:ext cx="394845" cy="275153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EE0763E-8EF9-4820-A2A4-26EF4BC1D848}"/>
              </a:ext>
            </a:extLst>
          </p:cNvPr>
          <p:cNvSpPr/>
          <p:nvPr/>
        </p:nvSpPr>
        <p:spPr>
          <a:xfrm>
            <a:off x="4319672" y="2713022"/>
            <a:ext cx="394845" cy="275153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DD75A1E-5A03-4F06-872F-AC39D5FB3545}"/>
              </a:ext>
            </a:extLst>
          </p:cNvPr>
          <p:cNvSpPr/>
          <p:nvPr/>
        </p:nvSpPr>
        <p:spPr>
          <a:xfrm rot="5400000">
            <a:off x="1081483" y="3345015"/>
            <a:ext cx="311917" cy="275153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Google Shape;299;p32">
            <a:extLst>
              <a:ext uri="{FF2B5EF4-FFF2-40B4-BE49-F238E27FC236}">
                <a16:creationId xmlns:a16="http://schemas.microsoft.com/office/drawing/2014/main" id="{C26194E5-9240-492E-B65C-98B94A873F1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" name="Google Shape;299;p32">
            <a:extLst>
              <a:ext uri="{FF2B5EF4-FFF2-40B4-BE49-F238E27FC236}">
                <a16:creationId xmlns:a16="http://schemas.microsoft.com/office/drawing/2014/main" id="{E73521A5-CD87-44F1-96D2-5FB41A07FBEB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1C9FDA-6474-4075-8A98-EA14AAA5751F}"/>
              </a:ext>
            </a:extLst>
          </p:cNvPr>
          <p:cNvSpPr txBox="1"/>
          <p:nvPr/>
        </p:nvSpPr>
        <p:spPr>
          <a:xfrm>
            <a:off x="831016" y="1229489"/>
            <a:ext cx="250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Let</a:t>
            </a:r>
            <a:r>
              <a:rPr lang="en" sz="1800" b="1" dirty="0">
                <a:solidFill>
                  <a:srgbClr val="534741"/>
                </a:solidFill>
                <a:latin typeface="Bitter"/>
                <a:ea typeface="Bitter"/>
                <a:cs typeface="Bitter"/>
                <a:sym typeface="Bitter"/>
              </a:rPr>
              <a:t>’s sign the user up</a:t>
            </a:r>
            <a:endParaRPr kumimoji="0" lang="en" sz="1800" b="1" i="0" u="none" strike="noStrike" kern="0" cap="none" spc="0" normalizeH="0" baseline="0" noProof="0" dirty="0">
              <a:ln>
                <a:noFill/>
              </a:ln>
              <a:solidFill>
                <a:srgbClr val="534741"/>
              </a:solidFill>
              <a:effectLst/>
              <a:uLnTx/>
              <a:uFillTx/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4E1E461-9BA2-4874-AE56-BE0C42E34535}"/>
              </a:ext>
            </a:extLst>
          </p:cNvPr>
          <p:cNvSpPr/>
          <p:nvPr/>
        </p:nvSpPr>
        <p:spPr>
          <a:xfrm rot="5400000">
            <a:off x="5470700" y="3344748"/>
            <a:ext cx="311917" cy="275153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F15C0CF-F819-4BAD-9273-E2D7CB3F573A}"/>
              </a:ext>
            </a:extLst>
          </p:cNvPr>
          <p:cNvSpPr/>
          <p:nvPr/>
        </p:nvSpPr>
        <p:spPr>
          <a:xfrm>
            <a:off x="704851" y="3783833"/>
            <a:ext cx="1020521" cy="67627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9E11D3-B25B-44AE-BD52-A66CFA6856DA}"/>
              </a:ext>
            </a:extLst>
          </p:cNvPr>
          <p:cNvSpPr txBox="1"/>
          <p:nvPr/>
        </p:nvSpPr>
        <p:spPr>
          <a:xfrm>
            <a:off x="832505" y="3937304"/>
            <a:ext cx="769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Exit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DD57C40-47EB-4FE5-9035-254247318AE1}"/>
              </a:ext>
            </a:extLst>
          </p:cNvPr>
          <p:cNvSpPr/>
          <p:nvPr/>
        </p:nvSpPr>
        <p:spPr>
          <a:xfrm>
            <a:off x="7122311" y="2505075"/>
            <a:ext cx="1020521" cy="67627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BC814-F174-4168-9F51-257062A5CC83}"/>
              </a:ext>
            </a:extLst>
          </p:cNvPr>
          <p:cNvSpPr txBox="1"/>
          <p:nvPr/>
        </p:nvSpPr>
        <p:spPr>
          <a:xfrm>
            <a:off x="7184223" y="2658010"/>
            <a:ext cx="896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Login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884C011-CBFF-4F32-8142-9E07E040F3EA}"/>
              </a:ext>
            </a:extLst>
          </p:cNvPr>
          <p:cNvSpPr/>
          <p:nvPr/>
        </p:nvSpPr>
        <p:spPr>
          <a:xfrm>
            <a:off x="6548608" y="2713022"/>
            <a:ext cx="394845" cy="275153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Google Shape;86;p13">
            <a:extLst>
              <a:ext uri="{FF2B5EF4-FFF2-40B4-BE49-F238E27FC236}">
                <a16:creationId xmlns:a16="http://schemas.microsoft.com/office/drawing/2014/main" id="{7877F194-DF52-4E48-A806-31EF6AE1783A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1268;p65">
            <a:extLst>
              <a:ext uri="{FF2B5EF4-FFF2-40B4-BE49-F238E27FC236}">
                <a16:creationId xmlns:a16="http://schemas.microsoft.com/office/drawing/2014/main" id="{3D379F8C-43A2-41C7-929E-6F21ABC8C3EA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0" name="Google Shape;1270;p65">
            <a:extLst>
              <a:ext uri="{FF2B5EF4-FFF2-40B4-BE49-F238E27FC236}">
                <a16:creationId xmlns:a16="http://schemas.microsoft.com/office/drawing/2014/main" id="{14DC2048-8116-4D83-8D48-4A683D7C45AA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712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6" grpId="0" animBg="1"/>
      <p:bldP spid="34" grpId="0" animBg="1"/>
      <p:bldP spid="35" grpId="0" animBg="1"/>
      <p:bldP spid="19" grpId="0" animBg="1"/>
      <p:bldP spid="20" grpId="0" animBg="1"/>
      <p:bldP spid="21" grpId="0"/>
      <p:bldP spid="24" grpId="0" animBg="1"/>
      <p:bldP spid="25" grpId="0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6"/>
          <p:cNvSpPr txBox="1">
            <a:spLocks noGrp="1"/>
          </p:cNvSpPr>
          <p:nvPr>
            <p:ph type="sldNum" idx="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37" name="Google Shape;737;p46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SCHEME OF SCENARIO</a:t>
            </a:r>
            <a:endParaRPr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B7DA59-8A96-469D-A5F1-48C9965F3659}"/>
              </a:ext>
            </a:extLst>
          </p:cNvPr>
          <p:cNvSpPr/>
          <p:nvPr/>
        </p:nvSpPr>
        <p:spPr>
          <a:xfrm>
            <a:off x="7343095" y="2116989"/>
            <a:ext cx="1061289" cy="892911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49D6AA-CD0B-41F2-8A0C-608D8D30483D}"/>
              </a:ext>
            </a:extLst>
          </p:cNvPr>
          <p:cNvSpPr txBox="1"/>
          <p:nvPr/>
        </p:nvSpPr>
        <p:spPr>
          <a:xfrm>
            <a:off x="7360531" y="2270460"/>
            <a:ext cx="1020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Logged in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0F16F09-6842-4721-B870-791893CB709A}"/>
              </a:ext>
            </a:extLst>
          </p:cNvPr>
          <p:cNvSpPr/>
          <p:nvPr/>
        </p:nvSpPr>
        <p:spPr>
          <a:xfrm>
            <a:off x="831015" y="2226949"/>
            <a:ext cx="1640556" cy="67627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11F685-B0AA-4BF0-9048-C98B37EBCC52}"/>
              </a:ext>
            </a:extLst>
          </p:cNvPr>
          <p:cNvSpPr txBox="1"/>
          <p:nvPr/>
        </p:nvSpPr>
        <p:spPr>
          <a:xfrm>
            <a:off x="943701" y="2380420"/>
            <a:ext cx="14763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Credentials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20374E0-CE7F-4DED-923B-1C44C451A825}"/>
              </a:ext>
            </a:extLst>
          </p:cNvPr>
          <p:cNvSpPr/>
          <p:nvPr/>
        </p:nvSpPr>
        <p:spPr>
          <a:xfrm>
            <a:off x="3224132" y="2103422"/>
            <a:ext cx="1476375" cy="906478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59D0FF-BBBB-4343-ADB6-B39A536109D9}"/>
              </a:ext>
            </a:extLst>
          </p:cNvPr>
          <p:cNvSpPr txBox="1"/>
          <p:nvPr/>
        </p:nvSpPr>
        <p:spPr>
          <a:xfrm>
            <a:off x="3336819" y="2256893"/>
            <a:ext cx="1158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Check name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1D3F938-9039-47A8-8EB9-A2B16ABB238E}"/>
              </a:ext>
            </a:extLst>
          </p:cNvPr>
          <p:cNvSpPr/>
          <p:nvPr/>
        </p:nvSpPr>
        <p:spPr>
          <a:xfrm>
            <a:off x="3224132" y="3783832"/>
            <a:ext cx="1476375" cy="67627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4BD7C8-CD88-4AC0-98D5-4059C3A4A120}"/>
              </a:ext>
            </a:extLst>
          </p:cNvPr>
          <p:cNvSpPr txBox="1"/>
          <p:nvPr/>
        </p:nvSpPr>
        <p:spPr>
          <a:xfrm>
            <a:off x="3351785" y="3937303"/>
            <a:ext cx="1220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Glasses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0CAD8561-5BD2-4250-949D-2BBB576E8FB2}"/>
              </a:ext>
            </a:extLst>
          </p:cNvPr>
          <p:cNvSpPr/>
          <p:nvPr/>
        </p:nvSpPr>
        <p:spPr>
          <a:xfrm>
            <a:off x="4879364" y="3984392"/>
            <a:ext cx="394845" cy="275153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EE0763E-8EF9-4820-A2A4-26EF4BC1D848}"/>
              </a:ext>
            </a:extLst>
          </p:cNvPr>
          <p:cNvSpPr/>
          <p:nvPr/>
        </p:nvSpPr>
        <p:spPr>
          <a:xfrm>
            <a:off x="2642073" y="2415070"/>
            <a:ext cx="394845" cy="275153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DD75A1E-5A03-4F06-872F-AC39D5FB3545}"/>
              </a:ext>
            </a:extLst>
          </p:cNvPr>
          <p:cNvSpPr/>
          <p:nvPr/>
        </p:nvSpPr>
        <p:spPr>
          <a:xfrm rot="16200000">
            <a:off x="5865842" y="1648493"/>
            <a:ext cx="311917" cy="275153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Google Shape;299;p32">
            <a:extLst>
              <a:ext uri="{FF2B5EF4-FFF2-40B4-BE49-F238E27FC236}">
                <a16:creationId xmlns:a16="http://schemas.microsoft.com/office/drawing/2014/main" id="{C26194E5-9240-492E-B65C-98B94A873F1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8" name="Google Shape;299;p32">
            <a:extLst>
              <a:ext uri="{FF2B5EF4-FFF2-40B4-BE49-F238E27FC236}">
                <a16:creationId xmlns:a16="http://schemas.microsoft.com/office/drawing/2014/main" id="{E73521A5-CD87-44F1-96D2-5FB41A07FBEB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1C9FDA-6474-4075-8A98-EA14AAA5751F}"/>
              </a:ext>
            </a:extLst>
          </p:cNvPr>
          <p:cNvSpPr txBox="1"/>
          <p:nvPr/>
        </p:nvSpPr>
        <p:spPr>
          <a:xfrm>
            <a:off x="831015" y="1229489"/>
            <a:ext cx="3179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Let</a:t>
            </a:r>
            <a:r>
              <a:rPr lang="en" sz="1800" b="1" dirty="0">
                <a:solidFill>
                  <a:srgbClr val="534741"/>
                </a:solidFill>
                <a:latin typeface="Bitter"/>
                <a:ea typeface="Bitter"/>
                <a:cs typeface="Bitter"/>
                <a:sym typeface="Bitter"/>
              </a:rPr>
              <a:t>’s check how to sign in:</a:t>
            </a:r>
            <a:endParaRPr kumimoji="0" lang="en" sz="1800" b="1" i="0" u="none" strike="noStrike" kern="0" cap="none" spc="0" normalizeH="0" baseline="0" noProof="0" dirty="0">
              <a:ln>
                <a:noFill/>
              </a:ln>
              <a:solidFill>
                <a:srgbClr val="534741"/>
              </a:solidFill>
              <a:effectLst/>
              <a:uLnTx/>
              <a:uFillTx/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4E1E461-9BA2-4874-AE56-BE0C42E34535}"/>
              </a:ext>
            </a:extLst>
          </p:cNvPr>
          <p:cNvSpPr/>
          <p:nvPr/>
        </p:nvSpPr>
        <p:spPr>
          <a:xfrm rot="5400000">
            <a:off x="3806360" y="3259289"/>
            <a:ext cx="311917" cy="275153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F15C0CF-F819-4BAD-9273-E2D7CB3F573A}"/>
              </a:ext>
            </a:extLst>
          </p:cNvPr>
          <p:cNvSpPr/>
          <p:nvPr/>
        </p:nvSpPr>
        <p:spPr>
          <a:xfrm>
            <a:off x="5453068" y="3783832"/>
            <a:ext cx="1363420" cy="676275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9E11D3-B25B-44AE-BD52-A66CFA6856DA}"/>
              </a:ext>
            </a:extLst>
          </p:cNvPr>
          <p:cNvSpPr txBox="1"/>
          <p:nvPr/>
        </p:nvSpPr>
        <p:spPr>
          <a:xfrm>
            <a:off x="5580721" y="3937303"/>
            <a:ext cx="1137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Remove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DD57C40-47EB-4FE5-9035-254247318AE1}"/>
              </a:ext>
            </a:extLst>
          </p:cNvPr>
          <p:cNvSpPr/>
          <p:nvPr/>
        </p:nvSpPr>
        <p:spPr>
          <a:xfrm>
            <a:off x="5453068" y="2095500"/>
            <a:ext cx="1137467" cy="914400"/>
          </a:xfrm>
          <a:prstGeom prst="round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6BC814-F174-4168-9F51-257062A5CC83}"/>
              </a:ext>
            </a:extLst>
          </p:cNvPr>
          <p:cNvSpPr txBox="1"/>
          <p:nvPr/>
        </p:nvSpPr>
        <p:spPr>
          <a:xfrm>
            <a:off x="5514980" y="2248435"/>
            <a:ext cx="990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Check image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884C011-CBFF-4F32-8142-9E07E040F3EA}"/>
              </a:ext>
            </a:extLst>
          </p:cNvPr>
          <p:cNvSpPr/>
          <p:nvPr/>
        </p:nvSpPr>
        <p:spPr>
          <a:xfrm>
            <a:off x="4879364" y="2415071"/>
            <a:ext cx="394845" cy="275153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96706C3-710B-42C1-A0E5-A26CAC25D2C0}"/>
              </a:ext>
            </a:extLst>
          </p:cNvPr>
          <p:cNvSpPr/>
          <p:nvPr/>
        </p:nvSpPr>
        <p:spPr>
          <a:xfrm rot="16200000">
            <a:off x="5865842" y="3257603"/>
            <a:ext cx="311917" cy="275153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2466CA1-30F0-4EFC-9186-BD658AD10A4A}"/>
              </a:ext>
            </a:extLst>
          </p:cNvPr>
          <p:cNvSpPr/>
          <p:nvPr/>
        </p:nvSpPr>
        <p:spPr>
          <a:xfrm rot="18923924">
            <a:off x="4602852" y="3217788"/>
            <a:ext cx="932802" cy="275153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1E57BEC-1261-4C59-B602-CD7644AA2DA2}"/>
              </a:ext>
            </a:extLst>
          </p:cNvPr>
          <p:cNvSpPr/>
          <p:nvPr/>
        </p:nvSpPr>
        <p:spPr>
          <a:xfrm>
            <a:off x="6806144" y="2410866"/>
            <a:ext cx="394845" cy="275153"/>
          </a:xfrm>
          <a:prstGeom prst="rightArrow">
            <a:avLst/>
          </a:prstGeom>
          <a:solidFill>
            <a:schemeClr val="accent2">
              <a:lumMod val="2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Google Shape;86;p13">
            <a:extLst>
              <a:ext uri="{FF2B5EF4-FFF2-40B4-BE49-F238E27FC236}">
                <a16:creationId xmlns:a16="http://schemas.microsoft.com/office/drawing/2014/main" id="{CFA4875E-08E6-4CA9-B3CB-158D1ABFA746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268;p65">
            <a:extLst>
              <a:ext uri="{FF2B5EF4-FFF2-40B4-BE49-F238E27FC236}">
                <a16:creationId xmlns:a16="http://schemas.microsoft.com/office/drawing/2014/main" id="{D713D13F-2B5D-4A46-A38D-CBFB7CDFC39A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3" name="Google Shape;1270;p65">
            <a:extLst>
              <a:ext uri="{FF2B5EF4-FFF2-40B4-BE49-F238E27FC236}">
                <a16:creationId xmlns:a16="http://schemas.microsoft.com/office/drawing/2014/main" id="{893A7BD5-1952-4BF1-BA88-596C06270881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140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6" grpId="0" animBg="1"/>
      <p:bldP spid="34" grpId="0" animBg="1"/>
      <p:bldP spid="35" grpId="0" animBg="1"/>
      <p:bldP spid="19" grpId="0" animBg="1"/>
      <p:bldP spid="20" grpId="0" animBg="1"/>
      <p:bldP spid="21" grpId="0"/>
      <p:bldP spid="24" grpId="0" animBg="1"/>
      <p:bldP spid="25" grpId="0"/>
      <p:bldP spid="33" grpId="0" animBg="1"/>
      <p:bldP spid="36" grpId="0" animBg="1"/>
      <p:bldP spid="39" grpId="0" animBg="1"/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9"/>
          <p:cNvSpPr/>
          <p:nvPr/>
        </p:nvSpPr>
        <p:spPr>
          <a:xfrm>
            <a:off x="5177338" y="875400"/>
            <a:ext cx="1224900" cy="1224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49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85" name="Google Shape;785;p49"/>
          <p:cNvSpPr txBox="1">
            <a:spLocks noGrp="1"/>
          </p:cNvSpPr>
          <p:nvPr>
            <p:ph type="title"/>
          </p:nvPr>
        </p:nvSpPr>
        <p:spPr>
          <a:xfrm>
            <a:off x="5065450" y="2310400"/>
            <a:ext cx="3482400" cy="10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RL Games</a:t>
            </a:r>
            <a:endParaRPr dirty="0"/>
          </a:p>
        </p:txBody>
      </p:sp>
      <p:sp>
        <p:nvSpPr>
          <p:cNvPr id="786" name="Google Shape;786;p49"/>
          <p:cNvSpPr txBox="1">
            <a:spLocks noGrp="1"/>
          </p:cNvSpPr>
          <p:nvPr>
            <p:ph type="title" idx="2"/>
          </p:nvPr>
        </p:nvSpPr>
        <p:spPr>
          <a:xfrm>
            <a:off x="5269893" y="1067000"/>
            <a:ext cx="103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787" name="Google Shape;787;p49"/>
          <p:cNvSpPr txBox="1">
            <a:spLocks noGrp="1"/>
          </p:cNvSpPr>
          <p:nvPr>
            <p:ph type="subTitle" idx="1"/>
          </p:nvPr>
        </p:nvSpPr>
        <p:spPr>
          <a:xfrm>
            <a:off x="5065450" y="3522998"/>
            <a:ext cx="2765100" cy="5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Mountain Car with DDPG &amp; Super Mario with DQN</a:t>
            </a:r>
            <a:endParaRPr dirty="0"/>
          </a:p>
        </p:txBody>
      </p:sp>
      <p:sp>
        <p:nvSpPr>
          <p:cNvPr id="788" name="Google Shape;788;p49"/>
          <p:cNvSpPr/>
          <p:nvPr/>
        </p:nvSpPr>
        <p:spPr>
          <a:xfrm>
            <a:off x="1018350" y="3906994"/>
            <a:ext cx="3692992" cy="4109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tx1">
                    <a:lumMod val="40000"/>
                    <a:lumOff val="60000"/>
                  </a:schemeClr>
                </a:solidFill>
                <a:latin typeface="Source Sans Pro"/>
              </a:rPr>
              <a:t>GAMES</a:t>
            </a:r>
            <a:endParaRPr b="1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tx1">
                  <a:lumMod val="40000"/>
                  <a:lumOff val="60000"/>
                </a:schemeClr>
              </a:solidFill>
              <a:latin typeface="Source Sans Pro"/>
            </a:endParaRPr>
          </a:p>
        </p:txBody>
      </p:sp>
      <p:sp>
        <p:nvSpPr>
          <p:cNvPr id="789" name="Google Shape;789;p49"/>
          <p:cNvSpPr/>
          <p:nvPr/>
        </p:nvSpPr>
        <p:spPr>
          <a:xfrm>
            <a:off x="1018350" y="875400"/>
            <a:ext cx="3693004" cy="5624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tx1">
                    <a:lumMod val="40000"/>
                    <a:lumOff val="60000"/>
                  </a:schemeClr>
                </a:solidFill>
                <a:latin typeface="Source Sans Pro"/>
              </a:rPr>
              <a:t>DEEP RL</a:t>
            </a:r>
            <a:endParaRPr b="1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tx1">
                  <a:lumMod val="40000"/>
                  <a:lumOff val="60000"/>
                </a:schemeClr>
              </a:solidFill>
              <a:latin typeface="Source Sans Pro"/>
            </a:endParaRPr>
          </a:p>
        </p:txBody>
      </p:sp>
      <p:sp>
        <p:nvSpPr>
          <p:cNvPr id="21" name="Google Shape;299;p32">
            <a:extLst>
              <a:ext uri="{FF2B5EF4-FFF2-40B4-BE49-F238E27FC236}">
                <a16:creationId xmlns:a16="http://schemas.microsoft.com/office/drawing/2014/main" id="{74D14774-317E-4677-83C1-3EE4001E1C9F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2" name="Google Shape;86;p13">
            <a:extLst>
              <a:ext uri="{FF2B5EF4-FFF2-40B4-BE49-F238E27FC236}">
                <a16:creationId xmlns:a16="http://schemas.microsoft.com/office/drawing/2014/main" id="{666AA001-267F-4622-9C51-E744B7EBF0AE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99;p32">
            <a:extLst>
              <a:ext uri="{FF2B5EF4-FFF2-40B4-BE49-F238E27FC236}">
                <a16:creationId xmlns:a16="http://schemas.microsoft.com/office/drawing/2014/main" id="{1792A8A6-4FE3-4B86-A2F5-524F3F835901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" name="Google Shape;1268;p65">
            <a:extLst>
              <a:ext uri="{FF2B5EF4-FFF2-40B4-BE49-F238E27FC236}">
                <a16:creationId xmlns:a16="http://schemas.microsoft.com/office/drawing/2014/main" id="{ECF72E60-7E26-4F94-B99D-15CFA591432B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9" name="Google Shape;1270;p65">
            <a:extLst>
              <a:ext uri="{FF2B5EF4-FFF2-40B4-BE49-F238E27FC236}">
                <a16:creationId xmlns:a16="http://schemas.microsoft.com/office/drawing/2014/main" id="{C13E90DD-5AE9-4749-8B91-B4FD2E4385C8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Text, whiteboard&#10;&#10;Description automatically generated">
            <a:extLst>
              <a:ext uri="{FF2B5EF4-FFF2-40B4-BE49-F238E27FC236}">
                <a16:creationId xmlns:a16="http://schemas.microsoft.com/office/drawing/2014/main" id="{99BD981A-BD5E-470E-AF5E-5446FC07C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35" y="1437861"/>
            <a:ext cx="4164270" cy="265164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50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806" name="Google Shape;806;p50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PLANS TO WORK ON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2DCF8-5339-45D1-B0C1-A34D77EA6A72}"/>
              </a:ext>
            </a:extLst>
          </p:cNvPr>
          <p:cNvSpPr txBox="1"/>
          <p:nvPr/>
        </p:nvSpPr>
        <p:spPr>
          <a:xfrm>
            <a:off x="1609651" y="1229489"/>
            <a:ext cx="1904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Mountain Car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25130-EDCB-4BBE-8ACA-AFB67F383D12}"/>
              </a:ext>
            </a:extLst>
          </p:cNvPr>
          <p:cNvSpPr txBox="1"/>
          <p:nvPr/>
        </p:nvSpPr>
        <p:spPr>
          <a:xfrm>
            <a:off x="5228314" y="1229489"/>
            <a:ext cx="1611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Super Mario</a:t>
            </a: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25CC4EEE-3F59-4688-9773-A7CEFD75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92" y="1665249"/>
            <a:ext cx="2975117" cy="19839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8B5435-A338-4992-AC99-A944E0B72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664" y="1665249"/>
            <a:ext cx="2438400" cy="19839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3B6CE9F-2E04-4A1B-BC81-383B21CF2F42}"/>
              </a:ext>
            </a:extLst>
          </p:cNvPr>
          <p:cNvSpPr txBox="1"/>
          <p:nvPr/>
        </p:nvSpPr>
        <p:spPr>
          <a:xfrm>
            <a:off x="1917750" y="3715665"/>
            <a:ext cx="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534741"/>
                </a:solidFill>
                <a:effectLst/>
                <a:uLnTx/>
                <a:uFillTx/>
                <a:latin typeface="Bitter"/>
                <a:ea typeface="Bitter"/>
                <a:cs typeface="Bitter"/>
                <a:sym typeface="Bitter"/>
              </a:rPr>
              <a:t>DDPG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AAE463-5C5F-4E5D-BDD0-673DC853780B}"/>
              </a:ext>
            </a:extLst>
          </p:cNvPr>
          <p:cNvSpPr txBox="1"/>
          <p:nvPr/>
        </p:nvSpPr>
        <p:spPr>
          <a:xfrm>
            <a:off x="5668277" y="3715665"/>
            <a:ext cx="95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34741"/>
              </a:buClr>
              <a:buSzPts val="1400"/>
              <a:tabLst/>
              <a:defRPr/>
            </a:pPr>
            <a:r>
              <a:rPr lang="en" sz="1800" b="1" dirty="0">
                <a:solidFill>
                  <a:srgbClr val="534741"/>
                </a:solidFill>
                <a:latin typeface="Bitter"/>
                <a:ea typeface="Bitter"/>
                <a:cs typeface="Bitter"/>
                <a:sym typeface="Bitter"/>
              </a:rPr>
              <a:t>DQN</a:t>
            </a:r>
            <a:endParaRPr kumimoji="0" lang="en" sz="1800" b="1" i="0" u="none" strike="noStrike" kern="0" cap="none" spc="0" normalizeH="0" baseline="0" noProof="0" dirty="0">
              <a:ln>
                <a:noFill/>
              </a:ln>
              <a:solidFill>
                <a:srgbClr val="534741"/>
              </a:solidFill>
              <a:effectLst/>
              <a:uLnTx/>
              <a:uFillTx/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" name="Google Shape;299;p32">
            <a:extLst>
              <a:ext uri="{FF2B5EF4-FFF2-40B4-BE49-F238E27FC236}">
                <a16:creationId xmlns:a16="http://schemas.microsoft.com/office/drawing/2014/main" id="{4A5FE563-D27A-48FE-99C5-5AEA8902114B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" name="Google Shape;299;p32">
            <a:extLst>
              <a:ext uri="{FF2B5EF4-FFF2-40B4-BE49-F238E27FC236}">
                <a16:creationId xmlns:a16="http://schemas.microsoft.com/office/drawing/2014/main" id="{3F4DBB10-4BE5-484E-B1E0-B205D947AA1B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0" name="Google Shape;86;p13">
            <a:extLst>
              <a:ext uri="{FF2B5EF4-FFF2-40B4-BE49-F238E27FC236}">
                <a16:creationId xmlns:a16="http://schemas.microsoft.com/office/drawing/2014/main" id="{29103072-65AE-4916-8291-BD722A49E51C}"/>
              </a:ext>
            </a:extLst>
          </p:cNvPr>
          <p:cNvPicPr preferRelativeResize="0"/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268;p65">
            <a:extLst>
              <a:ext uri="{FF2B5EF4-FFF2-40B4-BE49-F238E27FC236}">
                <a16:creationId xmlns:a16="http://schemas.microsoft.com/office/drawing/2014/main" id="{14387911-04C8-4EDF-AB63-7A7FBCB933C8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4" name="Google Shape;1270;p65">
            <a:extLst>
              <a:ext uri="{FF2B5EF4-FFF2-40B4-BE49-F238E27FC236}">
                <a16:creationId xmlns:a16="http://schemas.microsoft.com/office/drawing/2014/main" id="{1DB6F8A6-95AE-4DEF-87C3-4C0E47876C41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"/>
          <p:cNvSpPr/>
          <p:nvPr/>
        </p:nvSpPr>
        <p:spPr>
          <a:xfrm>
            <a:off x="1539495" y="3062520"/>
            <a:ext cx="1936500" cy="372300"/>
          </a:xfrm>
          <a:prstGeom prst="roundRect">
            <a:avLst>
              <a:gd name="adj" fmla="val 49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3"/>
          <p:cNvSpPr/>
          <p:nvPr/>
        </p:nvSpPr>
        <p:spPr>
          <a:xfrm>
            <a:off x="5358975" y="1270675"/>
            <a:ext cx="1936500" cy="372300"/>
          </a:xfrm>
          <a:prstGeom prst="roundRect">
            <a:avLst>
              <a:gd name="adj" fmla="val 49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3"/>
          <p:cNvSpPr/>
          <p:nvPr/>
        </p:nvSpPr>
        <p:spPr>
          <a:xfrm>
            <a:off x="5358975" y="3062520"/>
            <a:ext cx="1936500" cy="372300"/>
          </a:xfrm>
          <a:prstGeom prst="roundRect">
            <a:avLst>
              <a:gd name="adj" fmla="val 49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3"/>
          <p:cNvSpPr/>
          <p:nvPr/>
        </p:nvSpPr>
        <p:spPr>
          <a:xfrm>
            <a:off x="1539495" y="1270675"/>
            <a:ext cx="1936500" cy="372300"/>
          </a:xfrm>
          <a:prstGeom prst="roundRect">
            <a:avLst>
              <a:gd name="adj" fmla="val 49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3"/>
          <p:cNvSpPr txBox="1">
            <a:spLocks noGrp="1"/>
          </p:cNvSpPr>
          <p:nvPr>
            <p:ph type="title"/>
          </p:nvPr>
        </p:nvSpPr>
        <p:spPr>
          <a:xfrm>
            <a:off x="1438614" y="1742785"/>
            <a:ext cx="200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15" name="Google Shape;315;p33"/>
          <p:cNvSpPr txBox="1">
            <a:spLocks noGrp="1"/>
          </p:cNvSpPr>
          <p:nvPr>
            <p:ph type="title" idx="2"/>
          </p:nvPr>
        </p:nvSpPr>
        <p:spPr>
          <a:xfrm>
            <a:off x="1539495" y="1270675"/>
            <a:ext cx="1095900" cy="3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6" name="Google Shape;316;p33"/>
          <p:cNvSpPr txBox="1">
            <a:spLocks noGrp="1"/>
          </p:cNvSpPr>
          <p:nvPr>
            <p:ph type="subTitle" idx="1"/>
          </p:nvPr>
        </p:nvSpPr>
        <p:spPr>
          <a:xfrm>
            <a:off x="1438614" y="2329308"/>
            <a:ext cx="200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Brief information about the scenario</a:t>
            </a:r>
            <a:endParaRPr dirty="0"/>
          </a:p>
        </p:txBody>
      </p:sp>
      <p:sp>
        <p:nvSpPr>
          <p:cNvPr id="317" name="Google Shape;317;p33"/>
          <p:cNvSpPr txBox="1">
            <a:spLocks noGrp="1"/>
          </p:cNvSpPr>
          <p:nvPr>
            <p:ph type="title" idx="3"/>
          </p:nvPr>
        </p:nvSpPr>
        <p:spPr>
          <a:xfrm>
            <a:off x="5267947" y="1742785"/>
            <a:ext cx="228347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AUTHENTICATION</a:t>
            </a:r>
            <a:endParaRPr dirty="0"/>
          </a:p>
        </p:txBody>
      </p:sp>
      <p:sp>
        <p:nvSpPr>
          <p:cNvPr id="318" name="Google Shape;318;p33"/>
          <p:cNvSpPr txBox="1">
            <a:spLocks noGrp="1"/>
          </p:cNvSpPr>
          <p:nvPr>
            <p:ph type="title" idx="4"/>
          </p:nvPr>
        </p:nvSpPr>
        <p:spPr>
          <a:xfrm>
            <a:off x="5358975" y="1270675"/>
            <a:ext cx="1095900" cy="3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subTitle" idx="5"/>
          </p:nvPr>
        </p:nvSpPr>
        <p:spPr>
          <a:xfrm>
            <a:off x="5267948" y="2329308"/>
            <a:ext cx="200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verification Process</a:t>
            </a:r>
            <a:endParaRPr dirty="0"/>
          </a:p>
        </p:txBody>
      </p:sp>
      <p:sp>
        <p:nvSpPr>
          <p:cNvPr id="320" name="Google Shape;320;p33"/>
          <p:cNvSpPr txBox="1">
            <a:spLocks noGrp="1"/>
          </p:cNvSpPr>
          <p:nvPr>
            <p:ph type="title" idx="6"/>
          </p:nvPr>
        </p:nvSpPr>
        <p:spPr>
          <a:xfrm>
            <a:off x="1438614" y="3532179"/>
            <a:ext cx="200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SPEECH &amp; TEXT</a:t>
            </a:r>
            <a:endParaRPr dirty="0"/>
          </a:p>
        </p:txBody>
      </p:sp>
      <p:sp>
        <p:nvSpPr>
          <p:cNvPr id="321" name="Google Shape;321;p33"/>
          <p:cNvSpPr txBox="1">
            <a:spLocks noGrp="1"/>
          </p:cNvSpPr>
          <p:nvPr>
            <p:ph type="title" idx="7"/>
          </p:nvPr>
        </p:nvSpPr>
        <p:spPr>
          <a:xfrm>
            <a:off x="1539495" y="3062520"/>
            <a:ext cx="1095900" cy="3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2" name="Google Shape;322;p33"/>
          <p:cNvSpPr txBox="1">
            <a:spLocks noGrp="1"/>
          </p:cNvSpPr>
          <p:nvPr>
            <p:ph type="subTitle" idx="8"/>
          </p:nvPr>
        </p:nvSpPr>
        <p:spPr>
          <a:xfrm>
            <a:off x="1438614" y="4118702"/>
            <a:ext cx="200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Guidance for application</a:t>
            </a:r>
            <a:endParaRPr dirty="0"/>
          </a:p>
        </p:txBody>
      </p:sp>
      <p:sp>
        <p:nvSpPr>
          <p:cNvPr id="323" name="Google Shape;323;p33"/>
          <p:cNvSpPr txBox="1">
            <a:spLocks noGrp="1"/>
          </p:cNvSpPr>
          <p:nvPr>
            <p:ph type="title" idx="9"/>
          </p:nvPr>
        </p:nvSpPr>
        <p:spPr>
          <a:xfrm>
            <a:off x="5267948" y="3532179"/>
            <a:ext cx="2007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RL</a:t>
            </a:r>
            <a:endParaRPr dirty="0"/>
          </a:p>
        </p:txBody>
      </p:sp>
      <p:sp>
        <p:nvSpPr>
          <p:cNvPr id="324" name="Google Shape;324;p33"/>
          <p:cNvSpPr txBox="1">
            <a:spLocks noGrp="1"/>
          </p:cNvSpPr>
          <p:nvPr>
            <p:ph type="title" idx="13"/>
          </p:nvPr>
        </p:nvSpPr>
        <p:spPr>
          <a:xfrm>
            <a:off x="5358975" y="3062520"/>
            <a:ext cx="1095900" cy="3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5" name="Google Shape;325;p33"/>
          <p:cNvSpPr txBox="1">
            <a:spLocks noGrp="1"/>
          </p:cNvSpPr>
          <p:nvPr>
            <p:ph type="subTitle" idx="14"/>
          </p:nvPr>
        </p:nvSpPr>
        <p:spPr>
          <a:xfrm>
            <a:off x="5267948" y="4118702"/>
            <a:ext cx="2007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implementations</a:t>
            </a:r>
            <a:endParaRPr dirty="0"/>
          </a:p>
        </p:txBody>
      </p:sp>
      <p:sp>
        <p:nvSpPr>
          <p:cNvPr id="326" name="Google Shape;326;p33"/>
          <p:cNvSpPr txBox="1">
            <a:spLocks noGrp="1"/>
          </p:cNvSpPr>
          <p:nvPr>
            <p:ph type="title" idx="15"/>
          </p:nvPr>
        </p:nvSpPr>
        <p:spPr>
          <a:xfrm>
            <a:off x="720000" y="535150"/>
            <a:ext cx="7153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33" name="Google Shape;333;p33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37" name="Google Shape;86;p13">
            <a:extLst>
              <a:ext uri="{FF2B5EF4-FFF2-40B4-BE49-F238E27FC236}">
                <a16:creationId xmlns:a16="http://schemas.microsoft.com/office/drawing/2014/main" id="{356F2992-BB98-4754-B88E-D9C4A64EFA0D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299;p32">
            <a:extLst>
              <a:ext uri="{FF2B5EF4-FFF2-40B4-BE49-F238E27FC236}">
                <a16:creationId xmlns:a16="http://schemas.microsoft.com/office/drawing/2014/main" id="{5405D685-7829-4C5D-8033-61778B36C3BF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1" name="Google Shape;299;p32">
            <a:extLst>
              <a:ext uri="{FF2B5EF4-FFF2-40B4-BE49-F238E27FC236}">
                <a16:creationId xmlns:a16="http://schemas.microsoft.com/office/drawing/2014/main" id="{ACE411D7-4ABF-4CD9-8F89-A505D3D4D010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3" name="Google Shape;1268;p65">
            <a:extLst>
              <a:ext uri="{FF2B5EF4-FFF2-40B4-BE49-F238E27FC236}">
                <a16:creationId xmlns:a16="http://schemas.microsoft.com/office/drawing/2014/main" id="{314555F9-079F-4F8E-9C16-EAAAB19E1EF9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4" name="Google Shape;1270;p65">
            <a:extLst>
              <a:ext uri="{FF2B5EF4-FFF2-40B4-BE49-F238E27FC236}">
                <a16:creationId xmlns:a16="http://schemas.microsoft.com/office/drawing/2014/main" id="{D774411A-0F0E-4B0C-A4C6-2CFBB9829055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1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820" name="Google Shape;820;p51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DETERMINISTIC POLICY GRADIENT</a:t>
            </a:r>
            <a:endParaRPr dirty="0"/>
          </a:p>
        </p:txBody>
      </p:sp>
      <p:sp>
        <p:nvSpPr>
          <p:cNvPr id="27" name="Google Shape;299;p32">
            <a:extLst>
              <a:ext uri="{FF2B5EF4-FFF2-40B4-BE49-F238E27FC236}">
                <a16:creationId xmlns:a16="http://schemas.microsoft.com/office/drawing/2014/main" id="{19ABEB43-27B8-48CB-AC8A-57B8CD424B2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" name="Google Shape;299;p32">
            <a:extLst>
              <a:ext uri="{FF2B5EF4-FFF2-40B4-BE49-F238E27FC236}">
                <a16:creationId xmlns:a16="http://schemas.microsoft.com/office/drawing/2014/main" id="{28740634-0C5B-4FD5-848D-F19221E2BD31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9" name="Google Shape;824;p51">
            <a:extLst>
              <a:ext uri="{FF2B5EF4-FFF2-40B4-BE49-F238E27FC236}">
                <a16:creationId xmlns:a16="http://schemas.microsoft.com/office/drawing/2014/main" id="{F582DD18-D30E-419A-8BAE-178D1B21F1D5}"/>
              </a:ext>
            </a:extLst>
          </p:cNvPr>
          <p:cNvSpPr txBox="1">
            <a:spLocks/>
          </p:cNvSpPr>
          <p:nvPr/>
        </p:nvSpPr>
        <p:spPr>
          <a:xfrm>
            <a:off x="6836758" y="1007483"/>
            <a:ext cx="1755183" cy="41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a</a:t>
            </a:r>
            <a:r>
              <a:rPr lang="en-GB" dirty="0"/>
              <a:t>.</a:t>
            </a:r>
            <a:r>
              <a:rPr lang="en-GB" dirty="0" err="1"/>
              <a:t>k.a</a:t>
            </a:r>
            <a:r>
              <a:rPr lang="en-GB" dirty="0"/>
              <a:t> DDPG</a:t>
            </a:r>
          </a:p>
        </p:txBody>
      </p:sp>
      <p:sp>
        <p:nvSpPr>
          <p:cNvPr id="39" name="Google Shape;427;p37">
            <a:extLst>
              <a:ext uri="{FF2B5EF4-FFF2-40B4-BE49-F238E27FC236}">
                <a16:creationId xmlns:a16="http://schemas.microsoft.com/office/drawing/2014/main" id="{CE51FB15-48A3-4DC9-8E53-29719929DB6F}"/>
              </a:ext>
            </a:extLst>
          </p:cNvPr>
          <p:cNvSpPr txBox="1">
            <a:spLocks/>
          </p:cNvSpPr>
          <p:nvPr/>
        </p:nvSpPr>
        <p:spPr>
          <a:xfrm>
            <a:off x="876626" y="1491415"/>
            <a:ext cx="3598730" cy="1991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" sz="1800" b="1" dirty="0">
                <a:latin typeface="Bitter"/>
                <a:ea typeface="Bitter"/>
                <a:cs typeface="Bitter"/>
                <a:sym typeface="Bitter"/>
              </a:rPr>
              <a:t>Theory with less equations</a:t>
            </a: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Actor &amp; Critic Networks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Target Network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Replay Buffer</a:t>
            </a:r>
            <a:endParaRPr lang="en-GB" b="1" dirty="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0" name="Picture 39" descr="Shape&#10;&#10;Description automatically generated">
            <a:extLst>
              <a:ext uri="{FF2B5EF4-FFF2-40B4-BE49-F238E27FC236}">
                <a16:creationId xmlns:a16="http://schemas.microsoft.com/office/drawing/2014/main" id="{442B5E31-034A-40DC-9A34-52A1FCFC4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136" y="1640784"/>
            <a:ext cx="2975117" cy="19839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" name="Google Shape;86;p13">
            <a:extLst>
              <a:ext uri="{FF2B5EF4-FFF2-40B4-BE49-F238E27FC236}">
                <a16:creationId xmlns:a16="http://schemas.microsoft.com/office/drawing/2014/main" id="{CC68AA0B-6AEB-4436-BE1C-560D29B3B742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463111" y="4116781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68;p65">
            <a:extLst>
              <a:ext uri="{FF2B5EF4-FFF2-40B4-BE49-F238E27FC236}">
                <a16:creationId xmlns:a16="http://schemas.microsoft.com/office/drawing/2014/main" id="{E98DC231-97D1-4AA7-8F52-AD7EDBB7A98A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1" name="Google Shape;1270;p65">
            <a:extLst>
              <a:ext uri="{FF2B5EF4-FFF2-40B4-BE49-F238E27FC236}">
                <a16:creationId xmlns:a16="http://schemas.microsoft.com/office/drawing/2014/main" id="{95622966-9310-4E22-89E5-3969D153FBF9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1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820" name="Google Shape;820;p51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THEORY</a:t>
            </a:r>
            <a:endParaRPr dirty="0"/>
          </a:p>
        </p:txBody>
      </p:sp>
      <p:sp>
        <p:nvSpPr>
          <p:cNvPr id="27" name="Google Shape;299;p32">
            <a:extLst>
              <a:ext uri="{FF2B5EF4-FFF2-40B4-BE49-F238E27FC236}">
                <a16:creationId xmlns:a16="http://schemas.microsoft.com/office/drawing/2014/main" id="{19ABEB43-27B8-48CB-AC8A-57B8CD424B2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" name="Google Shape;299;p32">
            <a:extLst>
              <a:ext uri="{FF2B5EF4-FFF2-40B4-BE49-F238E27FC236}">
                <a16:creationId xmlns:a16="http://schemas.microsoft.com/office/drawing/2014/main" id="{28740634-0C5B-4FD5-848D-F19221E2BD31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" name="Google Shape;427;p37">
            <a:extLst>
              <a:ext uri="{FF2B5EF4-FFF2-40B4-BE49-F238E27FC236}">
                <a16:creationId xmlns:a16="http://schemas.microsoft.com/office/drawing/2014/main" id="{CE51FB15-48A3-4DC9-8E53-29719929DB6F}"/>
              </a:ext>
            </a:extLst>
          </p:cNvPr>
          <p:cNvSpPr txBox="1">
            <a:spLocks/>
          </p:cNvSpPr>
          <p:nvPr/>
        </p:nvSpPr>
        <p:spPr>
          <a:xfrm>
            <a:off x="876626" y="1491415"/>
            <a:ext cx="2743803" cy="44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Parameters we need</a:t>
            </a: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108904B-513E-438E-910F-3CF419188441}"/>
              </a:ext>
            </a:extLst>
          </p:cNvPr>
          <p:cNvSpPr/>
          <p:nvPr/>
        </p:nvSpPr>
        <p:spPr>
          <a:xfrm>
            <a:off x="6550080" y="1427603"/>
            <a:ext cx="700324" cy="700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9D84D5C-3A1C-4727-A249-8F383DC7BFF0}"/>
              </a:ext>
            </a:extLst>
          </p:cNvPr>
          <p:cNvSpPr/>
          <p:nvPr/>
        </p:nvSpPr>
        <p:spPr>
          <a:xfrm>
            <a:off x="4471086" y="1446972"/>
            <a:ext cx="700324" cy="700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Google Shape;427;p37">
            <a:extLst>
              <a:ext uri="{FF2B5EF4-FFF2-40B4-BE49-F238E27FC236}">
                <a16:creationId xmlns:a16="http://schemas.microsoft.com/office/drawing/2014/main" id="{CF362D47-AD02-45CA-B154-F854ED1580E1}"/>
              </a:ext>
            </a:extLst>
          </p:cNvPr>
          <p:cNvSpPr txBox="1">
            <a:spLocks/>
          </p:cNvSpPr>
          <p:nvPr/>
        </p:nvSpPr>
        <p:spPr>
          <a:xfrm>
            <a:off x="4070729" y="2249813"/>
            <a:ext cx="1501038" cy="39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Q-Network</a:t>
            </a: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" name="Google Shape;427;p37">
            <a:extLst>
              <a:ext uri="{FF2B5EF4-FFF2-40B4-BE49-F238E27FC236}">
                <a16:creationId xmlns:a16="http://schemas.microsoft.com/office/drawing/2014/main" id="{492E5FCF-5A41-464E-8ADB-0AA158C29534}"/>
              </a:ext>
            </a:extLst>
          </p:cNvPr>
          <p:cNvSpPr txBox="1">
            <a:spLocks/>
          </p:cNvSpPr>
          <p:nvPr/>
        </p:nvSpPr>
        <p:spPr>
          <a:xfrm>
            <a:off x="5968477" y="2252354"/>
            <a:ext cx="1863529" cy="39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Policy Network</a:t>
            </a: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CE7B3D4-F654-4E9F-8A63-0843B7217D53}"/>
              </a:ext>
            </a:extLst>
          </p:cNvPr>
          <p:cNvSpPr/>
          <p:nvPr/>
        </p:nvSpPr>
        <p:spPr>
          <a:xfrm>
            <a:off x="7059313" y="2747160"/>
            <a:ext cx="700324" cy="700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B39ADB-3AED-43B7-A092-30E0FA1EC2D0}"/>
              </a:ext>
            </a:extLst>
          </p:cNvPr>
          <p:cNvSpPr/>
          <p:nvPr/>
        </p:nvSpPr>
        <p:spPr>
          <a:xfrm>
            <a:off x="4980319" y="2766529"/>
            <a:ext cx="700324" cy="700324"/>
          </a:xfrm>
          <a:prstGeom prst="ellips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22" name="Google Shape;427;p37">
            <a:extLst>
              <a:ext uri="{FF2B5EF4-FFF2-40B4-BE49-F238E27FC236}">
                <a16:creationId xmlns:a16="http://schemas.microsoft.com/office/drawing/2014/main" id="{5321B6D1-99C7-4B76-8C1F-5177808B2A3D}"/>
              </a:ext>
            </a:extLst>
          </p:cNvPr>
          <p:cNvSpPr txBox="1">
            <a:spLocks/>
          </p:cNvSpPr>
          <p:nvPr/>
        </p:nvSpPr>
        <p:spPr>
          <a:xfrm>
            <a:off x="4579962" y="3569369"/>
            <a:ext cx="1501038" cy="700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Target        Q-Network</a:t>
            </a: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3" name="Google Shape;427;p37">
            <a:extLst>
              <a:ext uri="{FF2B5EF4-FFF2-40B4-BE49-F238E27FC236}">
                <a16:creationId xmlns:a16="http://schemas.microsoft.com/office/drawing/2014/main" id="{F0774934-ECC0-46DA-BDA8-764CE6FA6E6A}"/>
              </a:ext>
            </a:extLst>
          </p:cNvPr>
          <p:cNvSpPr txBox="1">
            <a:spLocks/>
          </p:cNvSpPr>
          <p:nvPr/>
        </p:nvSpPr>
        <p:spPr>
          <a:xfrm>
            <a:off x="6477710" y="3571911"/>
            <a:ext cx="1863529" cy="700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None/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Target Policy Network</a:t>
            </a: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68DF5E-3205-4FB8-80ED-B69A59C21F4E}"/>
                  </a:ext>
                </a:extLst>
              </p:cNvPr>
              <p:cNvSpPr txBox="1"/>
              <p:nvPr/>
            </p:nvSpPr>
            <p:spPr>
              <a:xfrm>
                <a:off x="7121443" y="2860659"/>
                <a:ext cx="553190" cy="512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1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D68DF5E-3205-4FB8-80ED-B69A59C21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1443" y="2860659"/>
                <a:ext cx="553190" cy="5120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D4A69D-8C52-4CAC-8A94-9B254290F8AD}"/>
                  </a:ext>
                </a:extLst>
              </p:cNvPr>
              <p:cNvSpPr txBox="1"/>
              <p:nvPr/>
            </p:nvSpPr>
            <p:spPr>
              <a:xfrm>
                <a:off x="5053886" y="2841290"/>
                <a:ext cx="553190" cy="512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sSup>
                            <m:sSupPr>
                              <m:ctrlPr>
                                <a:rPr lang="en-GB" sz="2400" b="1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4D4A69D-8C52-4CAC-8A94-9B254290F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886" y="2841290"/>
                <a:ext cx="553190" cy="512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087CA6-75BE-4CF8-BF4A-D2F50DCFCA46}"/>
                  </a:ext>
                </a:extLst>
              </p:cNvPr>
              <p:cNvSpPr txBox="1"/>
              <p:nvPr/>
            </p:nvSpPr>
            <p:spPr>
              <a:xfrm>
                <a:off x="4593040" y="1565692"/>
                <a:ext cx="406059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1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1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sup>
                      </m:sSup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087CA6-75BE-4CF8-BF4A-D2F50DCFC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040" y="1565692"/>
                <a:ext cx="406059" cy="470000"/>
              </a:xfrm>
              <a:prstGeom prst="rect">
                <a:avLst/>
              </a:prstGeom>
              <a:blipFill>
                <a:blip r:embed="rId5"/>
                <a:stretch>
                  <a:fillRect l="-2985" r="-34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D82F6A0-6B06-49DC-8064-A9A76DAD58AA}"/>
                  </a:ext>
                </a:extLst>
              </p:cNvPr>
              <p:cNvSpPr txBox="1"/>
              <p:nvPr/>
            </p:nvSpPr>
            <p:spPr>
              <a:xfrm>
                <a:off x="6697211" y="1565692"/>
                <a:ext cx="4060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sz="2400" b="1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sup>
                      </m:sSup>
                    </m:oMath>
                  </m:oMathPara>
                </a14:m>
                <a:endParaRPr lang="en-GB" sz="2400" b="1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D82F6A0-6B06-49DC-8064-A9A76DAD58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211" y="1565692"/>
                <a:ext cx="406059" cy="461665"/>
              </a:xfrm>
              <a:prstGeom prst="rect">
                <a:avLst/>
              </a:prstGeom>
              <a:blipFill>
                <a:blip r:embed="rId6"/>
                <a:stretch>
                  <a:fillRect l="-4545" r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Google Shape;250;p30">
            <a:extLst>
              <a:ext uri="{FF2B5EF4-FFF2-40B4-BE49-F238E27FC236}">
                <a16:creationId xmlns:a16="http://schemas.microsoft.com/office/drawing/2014/main" id="{22BF9A3D-905B-497D-9C83-86439FF186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0267" y="4450106"/>
            <a:ext cx="7007235" cy="2900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200" b="1" dirty="0">
                <a:latin typeface="Bitter"/>
                <a:ea typeface="Bitter"/>
                <a:cs typeface="Bitter"/>
                <a:sym typeface="Bitter"/>
              </a:rPr>
              <a:t>*taken from “Continuous Control with Deep Reinforcement Learning”,   (</a:t>
            </a:r>
            <a:r>
              <a:rPr lang="en-GB" sz="1200" b="1" dirty="0" err="1">
                <a:latin typeface="Bitter"/>
                <a:ea typeface="Bitter"/>
                <a:cs typeface="Bitter"/>
                <a:sym typeface="Bitter"/>
              </a:rPr>
              <a:t>Lilicrap</a:t>
            </a:r>
            <a:r>
              <a:rPr lang="en-GB" sz="1200" b="1" dirty="0">
                <a:latin typeface="Bitter"/>
                <a:ea typeface="Bitter"/>
                <a:cs typeface="Bitter"/>
                <a:sym typeface="Bitter"/>
              </a:rPr>
              <a:t> et al, 2015)</a:t>
            </a:r>
          </a:p>
        </p:txBody>
      </p:sp>
      <p:sp>
        <p:nvSpPr>
          <p:cNvPr id="38" name="Google Shape;427;p37">
            <a:extLst>
              <a:ext uri="{FF2B5EF4-FFF2-40B4-BE49-F238E27FC236}">
                <a16:creationId xmlns:a16="http://schemas.microsoft.com/office/drawing/2014/main" id="{84134DAD-630F-44CB-8E30-96B12F9724FA}"/>
              </a:ext>
            </a:extLst>
          </p:cNvPr>
          <p:cNvSpPr txBox="1">
            <a:spLocks/>
          </p:cNvSpPr>
          <p:nvPr/>
        </p:nvSpPr>
        <p:spPr>
          <a:xfrm>
            <a:off x="876625" y="2281650"/>
            <a:ext cx="2743803" cy="44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Algorithm</a:t>
            </a: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41" name="Google Shape;86;p13">
            <a:extLst>
              <a:ext uri="{FF2B5EF4-FFF2-40B4-BE49-F238E27FC236}">
                <a16:creationId xmlns:a16="http://schemas.microsoft.com/office/drawing/2014/main" id="{03EECE04-963F-4752-8488-B62D972B846D}"/>
              </a:ext>
            </a:extLst>
          </p:cNvPr>
          <p:cNvPicPr preferRelativeResize="0"/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1268;p65">
            <a:extLst>
              <a:ext uri="{FF2B5EF4-FFF2-40B4-BE49-F238E27FC236}">
                <a16:creationId xmlns:a16="http://schemas.microsoft.com/office/drawing/2014/main" id="{981D3F44-8CBD-459D-8495-04E76656F499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6" name="Google Shape;1270;p65">
            <a:extLst>
              <a:ext uri="{FF2B5EF4-FFF2-40B4-BE49-F238E27FC236}">
                <a16:creationId xmlns:a16="http://schemas.microsoft.com/office/drawing/2014/main" id="{371F2628-0CB2-4598-88BC-CBF6A8B1C971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9B40196-60E0-4AF2-B9CD-64E4A1C415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156" y="1367685"/>
            <a:ext cx="3316511" cy="26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6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2" grpId="0" animBg="1"/>
      <p:bldP spid="12" grpId="1" animBg="1"/>
      <p:bldP spid="15" grpId="0" animBg="1"/>
      <p:bldP spid="15" grpId="1" animBg="1"/>
      <p:bldP spid="16" grpId="0"/>
      <p:bldP spid="16" grpId="1"/>
      <p:bldP spid="17" grpId="0"/>
      <p:bldP spid="17" grpId="1"/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3" grpId="0"/>
      <p:bldP spid="23" grpId="1"/>
      <p:bldP spid="25" grpId="0"/>
      <p:bldP spid="25" grpId="1"/>
      <p:bldP spid="31" grpId="0"/>
      <p:bldP spid="31" grpId="1"/>
      <p:bldP spid="32" grpId="0"/>
      <p:bldP spid="32" grpId="1"/>
      <p:bldP spid="33" grpId="0"/>
      <p:bldP spid="33" grpId="1"/>
      <p:bldP spid="36" grpId="0" build="p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1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820" name="Google Shape;820;p51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IT WORK?</a:t>
            </a:r>
            <a:endParaRPr dirty="0"/>
          </a:p>
        </p:txBody>
      </p:sp>
      <p:sp>
        <p:nvSpPr>
          <p:cNvPr id="27" name="Google Shape;299;p32">
            <a:extLst>
              <a:ext uri="{FF2B5EF4-FFF2-40B4-BE49-F238E27FC236}">
                <a16:creationId xmlns:a16="http://schemas.microsoft.com/office/drawing/2014/main" id="{19ABEB43-27B8-48CB-AC8A-57B8CD424B2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" name="Google Shape;299;p32">
            <a:extLst>
              <a:ext uri="{FF2B5EF4-FFF2-40B4-BE49-F238E27FC236}">
                <a16:creationId xmlns:a16="http://schemas.microsoft.com/office/drawing/2014/main" id="{28740634-0C5B-4FD5-848D-F19221E2BD31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" name="Google Shape;427;p37">
            <a:extLst>
              <a:ext uri="{FF2B5EF4-FFF2-40B4-BE49-F238E27FC236}">
                <a16:creationId xmlns:a16="http://schemas.microsoft.com/office/drawing/2014/main" id="{CE51FB15-48A3-4DC9-8E53-29719929DB6F}"/>
              </a:ext>
            </a:extLst>
          </p:cNvPr>
          <p:cNvSpPr txBox="1">
            <a:spLocks/>
          </p:cNvSpPr>
          <p:nvPr/>
        </p:nvSpPr>
        <p:spPr>
          <a:xfrm>
            <a:off x="876626" y="1491415"/>
            <a:ext cx="1796772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2 Networks: 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0" name="Google Shape;427;p37">
            <a:extLst>
              <a:ext uri="{FF2B5EF4-FFF2-40B4-BE49-F238E27FC236}">
                <a16:creationId xmlns:a16="http://schemas.microsoft.com/office/drawing/2014/main" id="{367E3872-D741-4BA8-8E1D-48184A7D6551}"/>
              </a:ext>
            </a:extLst>
          </p:cNvPr>
          <p:cNvSpPr txBox="1">
            <a:spLocks/>
          </p:cNvSpPr>
          <p:nvPr/>
        </p:nvSpPr>
        <p:spPr>
          <a:xfrm>
            <a:off x="886590" y="3113603"/>
            <a:ext cx="2541375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2 Target Networks:</a:t>
            </a: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0" name="Google Shape;86;p13">
            <a:extLst>
              <a:ext uri="{FF2B5EF4-FFF2-40B4-BE49-F238E27FC236}">
                <a16:creationId xmlns:a16="http://schemas.microsoft.com/office/drawing/2014/main" id="{5675AA12-36FC-46E7-8A35-ED704C862DB8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68;p65">
            <a:extLst>
              <a:ext uri="{FF2B5EF4-FFF2-40B4-BE49-F238E27FC236}">
                <a16:creationId xmlns:a16="http://schemas.microsoft.com/office/drawing/2014/main" id="{0F5FB0CF-4C8A-44D7-A414-EA3EEAB540B7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9" name="Google Shape;1270;p65">
            <a:extLst>
              <a:ext uri="{FF2B5EF4-FFF2-40B4-BE49-F238E27FC236}">
                <a16:creationId xmlns:a16="http://schemas.microsoft.com/office/drawing/2014/main" id="{C5E511B4-03CE-48E3-B683-B0FDDC811BAE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A61CA2-9FF3-4FA7-91A1-7997C905C472}"/>
                  </a:ext>
                </a:extLst>
              </p:cNvPr>
              <p:cNvSpPr txBox="1"/>
              <p:nvPr/>
            </p:nvSpPr>
            <p:spPr>
              <a:xfrm>
                <a:off x="5384413" y="1615354"/>
                <a:ext cx="760820" cy="2776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A61CA2-9FF3-4FA7-91A1-7997C905C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413" y="1615354"/>
                <a:ext cx="760820" cy="277640"/>
              </a:xfrm>
              <a:prstGeom prst="rect">
                <a:avLst/>
              </a:prstGeom>
              <a:blipFill>
                <a:blip r:embed="rId4"/>
                <a:stretch>
                  <a:fillRect r="-24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A594FF-9E02-433A-BF1C-0DC2F35D5F15}"/>
                  </a:ext>
                </a:extLst>
              </p:cNvPr>
              <p:cNvSpPr txBox="1"/>
              <p:nvPr/>
            </p:nvSpPr>
            <p:spPr>
              <a:xfrm>
                <a:off x="3924115" y="1642687"/>
                <a:ext cx="64788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2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A594FF-9E02-433A-BF1C-0DC2F35D5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115" y="1642687"/>
                <a:ext cx="64788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Google Shape;248;p30">
            <a:extLst>
              <a:ext uri="{FF2B5EF4-FFF2-40B4-BE49-F238E27FC236}">
                <a16:creationId xmlns:a16="http://schemas.microsoft.com/office/drawing/2014/main" id="{DC1E8B4D-A97D-4567-A5D3-FA1586751BB4}"/>
              </a:ext>
            </a:extLst>
          </p:cNvPr>
          <p:cNvSpPr/>
          <p:nvPr/>
        </p:nvSpPr>
        <p:spPr>
          <a:xfrm>
            <a:off x="4041751" y="2246916"/>
            <a:ext cx="612998" cy="313181"/>
          </a:xfrm>
          <a:prstGeom prst="roundRect">
            <a:avLst>
              <a:gd name="adj" fmla="val 49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50;p30">
            <a:extLst>
              <a:ext uri="{FF2B5EF4-FFF2-40B4-BE49-F238E27FC236}">
                <a16:creationId xmlns:a16="http://schemas.microsoft.com/office/drawing/2014/main" id="{6F82DAD1-2299-4431-99D1-3245A22D070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041751" y="2246916"/>
            <a:ext cx="612998" cy="3131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Actor</a:t>
            </a:r>
          </a:p>
        </p:txBody>
      </p:sp>
      <p:sp>
        <p:nvSpPr>
          <p:cNvPr id="40" name="Google Shape;248;p30">
            <a:extLst>
              <a:ext uri="{FF2B5EF4-FFF2-40B4-BE49-F238E27FC236}">
                <a16:creationId xmlns:a16="http://schemas.microsoft.com/office/drawing/2014/main" id="{A3DA0F73-712F-4F8C-A950-9E7FF6A6A6D2}"/>
              </a:ext>
            </a:extLst>
          </p:cNvPr>
          <p:cNvSpPr/>
          <p:nvPr/>
        </p:nvSpPr>
        <p:spPr>
          <a:xfrm>
            <a:off x="5546587" y="2251397"/>
            <a:ext cx="612998" cy="313181"/>
          </a:xfrm>
          <a:prstGeom prst="roundRect">
            <a:avLst>
              <a:gd name="adj" fmla="val 49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50;p30">
            <a:extLst>
              <a:ext uri="{FF2B5EF4-FFF2-40B4-BE49-F238E27FC236}">
                <a16:creationId xmlns:a16="http://schemas.microsoft.com/office/drawing/2014/main" id="{80A9DA5D-C7A3-49EF-9687-3F44D5C7B46E}"/>
              </a:ext>
            </a:extLst>
          </p:cNvPr>
          <p:cNvSpPr txBox="1">
            <a:spLocks/>
          </p:cNvSpPr>
          <p:nvPr/>
        </p:nvSpPr>
        <p:spPr>
          <a:xfrm>
            <a:off x="5546587" y="2251397"/>
            <a:ext cx="612998" cy="31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/>
            <a:r>
              <a:rPr lang="en" dirty="0"/>
              <a:t>Critic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BE37A77-E19D-4C1B-9C9C-AE5FB2E39F58}"/>
              </a:ext>
            </a:extLst>
          </p:cNvPr>
          <p:cNvSpPr/>
          <p:nvPr/>
        </p:nvSpPr>
        <p:spPr>
          <a:xfrm>
            <a:off x="5438314" y="2785883"/>
            <a:ext cx="854065" cy="85406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E2D610-6A21-4A4C-A4F5-115867C048A0}"/>
                  </a:ext>
                </a:extLst>
              </p:cNvPr>
              <p:cNvSpPr txBox="1"/>
              <p:nvPr/>
            </p:nvSpPr>
            <p:spPr>
              <a:xfrm>
                <a:off x="5398765" y="3027474"/>
                <a:ext cx="760820" cy="317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12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GB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4E2D610-6A21-4A4C-A4F5-115867C04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765" y="3027474"/>
                <a:ext cx="760820" cy="317010"/>
              </a:xfrm>
              <a:prstGeom prst="rect">
                <a:avLst/>
              </a:prstGeom>
              <a:blipFill>
                <a:blip r:embed="rId6"/>
                <a:stretch>
                  <a:fillRect r="-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Oval 43">
            <a:extLst>
              <a:ext uri="{FF2B5EF4-FFF2-40B4-BE49-F238E27FC236}">
                <a16:creationId xmlns:a16="http://schemas.microsoft.com/office/drawing/2014/main" id="{664FF1A5-8F16-42D4-A99C-7549A5CF804F}"/>
              </a:ext>
            </a:extLst>
          </p:cNvPr>
          <p:cNvSpPr/>
          <p:nvPr/>
        </p:nvSpPr>
        <p:spPr>
          <a:xfrm>
            <a:off x="3893630" y="2785884"/>
            <a:ext cx="854064" cy="854064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7BB4DC-3416-475C-9D96-A1B482032204}"/>
                  </a:ext>
                </a:extLst>
              </p:cNvPr>
              <p:cNvSpPr txBox="1"/>
              <p:nvPr/>
            </p:nvSpPr>
            <p:spPr>
              <a:xfrm>
                <a:off x="3936829" y="3027474"/>
                <a:ext cx="647885" cy="3170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1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200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2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12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US" sz="1200" b="0" i="1" smtClean="0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GB" sz="1200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E7BB4DC-3416-475C-9D96-A1B482032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829" y="3027474"/>
                <a:ext cx="647885" cy="317010"/>
              </a:xfrm>
              <a:prstGeom prst="rect">
                <a:avLst/>
              </a:prstGeom>
              <a:blipFill>
                <a:blip r:embed="rId7"/>
                <a:stretch>
                  <a:fillRect r="-18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Google Shape;248;p30">
            <a:extLst>
              <a:ext uri="{FF2B5EF4-FFF2-40B4-BE49-F238E27FC236}">
                <a16:creationId xmlns:a16="http://schemas.microsoft.com/office/drawing/2014/main" id="{F7107952-EAC1-40DF-BDAA-91D2B4EB1BC7}"/>
              </a:ext>
            </a:extLst>
          </p:cNvPr>
          <p:cNvSpPr/>
          <p:nvPr/>
        </p:nvSpPr>
        <p:spPr>
          <a:xfrm>
            <a:off x="3851257" y="3702529"/>
            <a:ext cx="1057372" cy="313181"/>
          </a:xfrm>
          <a:prstGeom prst="roundRect">
            <a:avLst>
              <a:gd name="adj" fmla="val 49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50;p30">
            <a:extLst>
              <a:ext uri="{FF2B5EF4-FFF2-40B4-BE49-F238E27FC236}">
                <a16:creationId xmlns:a16="http://schemas.microsoft.com/office/drawing/2014/main" id="{18621A57-B0F8-4464-8944-85A35561E039}"/>
              </a:ext>
            </a:extLst>
          </p:cNvPr>
          <p:cNvSpPr txBox="1">
            <a:spLocks/>
          </p:cNvSpPr>
          <p:nvPr/>
        </p:nvSpPr>
        <p:spPr>
          <a:xfrm>
            <a:off x="3823254" y="3689197"/>
            <a:ext cx="1137676" cy="31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/>
            <a:r>
              <a:rPr lang="en" dirty="0"/>
              <a:t>Target Actor</a:t>
            </a:r>
          </a:p>
        </p:txBody>
      </p:sp>
      <p:sp>
        <p:nvSpPr>
          <p:cNvPr id="48" name="Google Shape;248;p30">
            <a:extLst>
              <a:ext uri="{FF2B5EF4-FFF2-40B4-BE49-F238E27FC236}">
                <a16:creationId xmlns:a16="http://schemas.microsoft.com/office/drawing/2014/main" id="{90A2E282-2A88-4418-94BB-D75E6D0A0142}"/>
              </a:ext>
            </a:extLst>
          </p:cNvPr>
          <p:cNvSpPr/>
          <p:nvPr/>
        </p:nvSpPr>
        <p:spPr>
          <a:xfrm>
            <a:off x="5272448" y="3698406"/>
            <a:ext cx="1099426" cy="313181"/>
          </a:xfrm>
          <a:prstGeom prst="roundRect">
            <a:avLst>
              <a:gd name="adj" fmla="val 495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50;p30">
            <a:extLst>
              <a:ext uri="{FF2B5EF4-FFF2-40B4-BE49-F238E27FC236}">
                <a16:creationId xmlns:a16="http://schemas.microsoft.com/office/drawing/2014/main" id="{DCDD61D2-B389-4066-8662-2D8A3A0A3236}"/>
              </a:ext>
            </a:extLst>
          </p:cNvPr>
          <p:cNvSpPr txBox="1">
            <a:spLocks/>
          </p:cNvSpPr>
          <p:nvPr/>
        </p:nvSpPr>
        <p:spPr>
          <a:xfrm>
            <a:off x="5272448" y="3702529"/>
            <a:ext cx="1204129" cy="31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l"/>
            <a:r>
              <a:rPr lang="en" dirty="0"/>
              <a:t>Target Critic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8F97112-EE09-408D-8868-621F3A40D025}"/>
              </a:ext>
            </a:extLst>
          </p:cNvPr>
          <p:cNvSpPr/>
          <p:nvPr/>
        </p:nvSpPr>
        <p:spPr>
          <a:xfrm>
            <a:off x="5399086" y="1321631"/>
            <a:ext cx="854065" cy="85406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FD6E15E-7F54-474A-8B85-2565958ED12B}"/>
              </a:ext>
            </a:extLst>
          </p:cNvPr>
          <p:cNvSpPr/>
          <p:nvPr/>
        </p:nvSpPr>
        <p:spPr>
          <a:xfrm>
            <a:off x="3854402" y="1321632"/>
            <a:ext cx="854064" cy="854064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42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0" grpId="0"/>
      <p:bldP spid="32" grpId="0"/>
      <p:bldP spid="34" grpId="0"/>
      <p:bldP spid="38" grpId="0" build="p"/>
      <p:bldP spid="41" grpId="0"/>
      <p:bldP spid="42" grpId="0" animBg="1"/>
      <p:bldP spid="43" grpId="0"/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1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820" name="Google Shape;820;p51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IT WORK (2)?</a:t>
            </a:r>
            <a:endParaRPr dirty="0"/>
          </a:p>
        </p:txBody>
      </p:sp>
      <p:sp>
        <p:nvSpPr>
          <p:cNvPr id="27" name="Google Shape;299;p32">
            <a:extLst>
              <a:ext uri="{FF2B5EF4-FFF2-40B4-BE49-F238E27FC236}">
                <a16:creationId xmlns:a16="http://schemas.microsoft.com/office/drawing/2014/main" id="{19ABEB43-27B8-48CB-AC8A-57B8CD424B2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" name="Google Shape;299;p32">
            <a:extLst>
              <a:ext uri="{FF2B5EF4-FFF2-40B4-BE49-F238E27FC236}">
                <a16:creationId xmlns:a16="http://schemas.microsoft.com/office/drawing/2014/main" id="{28740634-0C5B-4FD5-848D-F19221E2BD31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" name="Google Shape;427;p37">
            <a:extLst>
              <a:ext uri="{FF2B5EF4-FFF2-40B4-BE49-F238E27FC236}">
                <a16:creationId xmlns:a16="http://schemas.microsoft.com/office/drawing/2014/main" id="{CE51FB15-48A3-4DC9-8E53-29719929DB6F}"/>
              </a:ext>
            </a:extLst>
          </p:cNvPr>
          <p:cNvSpPr txBox="1">
            <a:spLocks/>
          </p:cNvSpPr>
          <p:nvPr/>
        </p:nvSpPr>
        <p:spPr>
          <a:xfrm>
            <a:off x="876626" y="1491415"/>
            <a:ext cx="3598730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Update of Actor Network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0" name="Google Shape;427;p37">
            <a:extLst>
              <a:ext uri="{FF2B5EF4-FFF2-40B4-BE49-F238E27FC236}">
                <a16:creationId xmlns:a16="http://schemas.microsoft.com/office/drawing/2014/main" id="{367E3872-D741-4BA8-8E1D-48184A7D6551}"/>
              </a:ext>
            </a:extLst>
          </p:cNvPr>
          <p:cNvSpPr txBox="1">
            <a:spLocks/>
          </p:cNvSpPr>
          <p:nvPr/>
        </p:nvSpPr>
        <p:spPr>
          <a:xfrm>
            <a:off x="876626" y="2138649"/>
            <a:ext cx="3598730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Update of Critic Network</a:t>
            </a: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0" name="Google Shape;86;p13">
            <a:extLst>
              <a:ext uri="{FF2B5EF4-FFF2-40B4-BE49-F238E27FC236}">
                <a16:creationId xmlns:a16="http://schemas.microsoft.com/office/drawing/2014/main" id="{5675AA12-36FC-46E7-8A35-ED704C862DB8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68;p65">
            <a:extLst>
              <a:ext uri="{FF2B5EF4-FFF2-40B4-BE49-F238E27FC236}">
                <a16:creationId xmlns:a16="http://schemas.microsoft.com/office/drawing/2014/main" id="{0F5FB0CF-4C8A-44D7-A414-EA3EEAB540B7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9" name="Google Shape;1270;p65">
            <a:extLst>
              <a:ext uri="{FF2B5EF4-FFF2-40B4-BE49-F238E27FC236}">
                <a16:creationId xmlns:a16="http://schemas.microsoft.com/office/drawing/2014/main" id="{C5E511B4-03CE-48E3-B683-B0FDDC811BAE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427;p37">
            <a:extLst>
              <a:ext uri="{FF2B5EF4-FFF2-40B4-BE49-F238E27FC236}">
                <a16:creationId xmlns:a16="http://schemas.microsoft.com/office/drawing/2014/main" id="{F3EB70A5-93A8-4F89-A751-E8EA887EB1BC}"/>
              </a:ext>
            </a:extLst>
          </p:cNvPr>
          <p:cNvSpPr txBox="1">
            <a:spLocks/>
          </p:cNvSpPr>
          <p:nvPr/>
        </p:nvSpPr>
        <p:spPr>
          <a:xfrm>
            <a:off x="876626" y="2785884"/>
            <a:ext cx="3598730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Select Correct Action</a:t>
            </a: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7BE0BA-0717-4B5F-9943-66D18EA7A915}"/>
                  </a:ext>
                </a:extLst>
              </p:cNvPr>
              <p:cNvSpPr txBox="1"/>
              <p:nvPr/>
            </p:nvSpPr>
            <p:spPr>
              <a:xfrm>
                <a:off x="4202086" y="2842961"/>
                <a:ext cx="129125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GB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7BE0BA-0717-4B5F-9943-66D18EA7A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086" y="2842961"/>
                <a:ext cx="1291257" cy="307777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A920E1B-F899-4463-AD69-A54BDC2FFCBC}"/>
              </a:ext>
            </a:extLst>
          </p:cNvPr>
          <p:cNvSpPr/>
          <p:nvPr/>
        </p:nvSpPr>
        <p:spPr>
          <a:xfrm>
            <a:off x="4313734" y="2780300"/>
            <a:ext cx="1067963" cy="43310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Google Shape;427;p37">
            <a:extLst>
              <a:ext uri="{FF2B5EF4-FFF2-40B4-BE49-F238E27FC236}">
                <a16:creationId xmlns:a16="http://schemas.microsoft.com/office/drawing/2014/main" id="{2F921E79-2A8F-4771-BEB4-B0E06E4EE41F}"/>
              </a:ext>
            </a:extLst>
          </p:cNvPr>
          <p:cNvSpPr txBox="1">
            <a:spLocks/>
          </p:cNvSpPr>
          <p:nvPr/>
        </p:nvSpPr>
        <p:spPr>
          <a:xfrm>
            <a:off x="876626" y="3421951"/>
            <a:ext cx="4065322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Connection between parameters</a:t>
            </a: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FE33FF5-8D64-465E-BA44-33C7004F3D5D}"/>
              </a:ext>
            </a:extLst>
          </p:cNvPr>
          <p:cNvSpPr/>
          <p:nvPr/>
        </p:nvSpPr>
        <p:spPr>
          <a:xfrm>
            <a:off x="5750350" y="3365237"/>
            <a:ext cx="572700" cy="572700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FCC071-20B0-456E-B86C-AC098CEA5711}"/>
                  </a:ext>
                </a:extLst>
              </p:cNvPr>
              <p:cNvSpPr txBox="1"/>
              <p:nvPr/>
            </p:nvSpPr>
            <p:spPr>
              <a:xfrm>
                <a:off x="5840691" y="3484612"/>
                <a:ext cx="3920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GB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6FCC071-20B0-456E-B86C-AC098CEA5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691" y="3484612"/>
                <a:ext cx="39201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FD985E5C-7C12-45BF-B9EB-BCA532A007C7}"/>
              </a:ext>
            </a:extLst>
          </p:cNvPr>
          <p:cNvSpPr/>
          <p:nvPr/>
        </p:nvSpPr>
        <p:spPr>
          <a:xfrm>
            <a:off x="5539993" y="2800383"/>
            <a:ext cx="405825" cy="40582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78826B-C6D1-42B5-8B2E-68E27C60E92B}"/>
                  </a:ext>
                </a:extLst>
              </p:cNvPr>
              <p:cNvSpPr txBox="1"/>
              <p:nvPr/>
            </p:nvSpPr>
            <p:spPr>
              <a:xfrm>
                <a:off x="5579029" y="2837284"/>
                <a:ext cx="315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678826B-C6D1-42B5-8B2E-68E27C60E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029" y="2837284"/>
                <a:ext cx="31548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C95ACBDF-A0C5-4742-AAE4-BAA014923257}"/>
              </a:ext>
            </a:extLst>
          </p:cNvPr>
          <p:cNvSpPr/>
          <p:nvPr/>
        </p:nvSpPr>
        <p:spPr>
          <a:xfrm>
            <a:off x="6349933" y="2878342"/>
            <a:ext cx="405825" cy="405825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ABDD969-80B7-4089-A380-40F394EB696B}"/>
                  </a:ext>
                </a:extLst>
              </p:cNvPr>
              <p:cNvSpPr txBox="1"/>
              <p:nvPr/>
            </p:nvSpPr>
            <p:spPr>
              <a:xfrm>
                <a:off x="6388969" y="2915243"/>
                <a:ext cx="31548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GB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ABDD969-80B7-4089-A380-40F394EB6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969" y="2915243"/>
                <a:ext cx="31548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>
            <a:extLst>
              <a:ext uri="{FF2B5EF4-FFF2-40B4-BE49-F238E27FC236}">
                <a16:creationId xmlns:a16="http://schemas.microsoft.com/office/drawing/2014/main" id="{BBFB2C98-CA03-4AB3-83B4-8A9C71F45B69}"/>
              </a:ext>
            </a:extLst>
          </p:cNvPr>
          <p:cNvSpPr/>
          <p:nvPr/>
        </p:nvSpPr>
        <p:spPr>
          <a:xfrm>
            <a:off x="7180430" y="3365237"/>
            <a:ext cx="572700" cy="572700"/>
          </a:xfrm>
          <a:prstGeom prst="ellipse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6E352C-80D0-41C1-91B0-BD27781AB4F9}"/>
                  </a:ext>
                </a:extLst>
              </p:cNvPr>
              <p:cNvSpPr txBox="1"/>
              <p:nvPr/>
            </p:nvSpPr>
            <p:spPr>
              <a:xfrm>
                <a:off x="7270771" y="3484612"/>
                <a:ext cx="39201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6E352C-80D0-41C1-91B0-BD27781AB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771" y="3484612"/>
                <a:ext cx="39201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F4A7569-230F-4AF4-90B9-538ACD0F3E6D}"/>
                  </a:ext>
                </a:extLst>
              </p:cNvPr>
              <p:cNvSpPr txBox="1"/>
              <p:nvPr/>
            </p:nvSpPr>
            <p:spPr>
              <a:xfrm>
                <a:off x="5331866" y="3484612"/>
                <a:ext cx="129125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F4A7569-230F-4AF4-90B9-538ACD0F3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66" y="3484612"/>
                <a:ext cx="1291257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C405C8B-E608-48BD-9D4C-FC33C238AA6B}"/>
              </a:ext>
            </a:extLst>
          </p:cNvPr>
          <p:cNvSpPr/>
          <p:nvPr/>
        </p:nvSpPr>
        <p:spPr>
          <a:xfrm>
            <a:off x="5443514" y="3421951"/>
            <a:ext cx="1067963" cy="43310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0D8CE5B-8E34-44F1-8F0B-A7172CF6AFD9}"/>
              </a:ext>
            </a:extLst>
          </p:cNvPr>
          <p:cNvSpPr/>
          <p:nvPr/>
        </p:nvSpPr>
        <p:spPr>
          <a:xfrm rot="18839720">
            <a:off x="6232209" y="3232060"/>
            <a:ext cx="202707" cy="214133"/>
          </a:xfrm>
          <a:prstGeom prst="rightArrow">
            <a:avLst/>
          </a:prstGeom>
          <a:solidFill>
            <a:srgbClr val="FF000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2EEB0FB9-0A92-44D3-8744-B9B7EB175A33}"/>
              </a:ext>
            </a:extLst>
          </p:cNvPr>
          <p:cNvSpPr/>
          <p:nvPr/>
        </p:nvSpPr>
        <p:spPr>
          <a:xfrm>
            <a:off x="6455846" y="3578256"/>
            <a:ext cx="610224" cy="214133"/>
          </a:xfrm>
          <a:prstGeom prst="rightArrow">
            <a:avLst/>
          </a:prstGeom>
          <a:solidFill>
            <a:srgbClr val="00B050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Google Shape;427;p37">
            <a:extLst>
              <a:ext uri="{FF2B5EF4-FFF2-40B4-BE49-F238E27FC236}">
                <a16:creationId xmlns:a16="http://schemas.microsoft.com/office/drawing/2014/main" id="{7F4FA412-B413-4CF8-87DB-85BD5A87E1CB}"/>
              </a:ext>
            </a:extLst>
          </p:cNvPr>
          <p:cNvSpPr txBox="1">
            <a:spLocks/>
          </p:cNvSpPr>
          <p:nvPr/>
        </p:nvSpPr>
        <p:spPr>
          <a:xfrm>
            <a:off x="881355" y="4058018"/>
            <a:ext cx="4065322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Replay Buffer</a:t>
            </a: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2E3296-1781-426E-9BB6-F47880BE6E6D}"/>
              </a:ext>
            </a:extLst>
          </p:cNvPr>
          <p:cNvSpPr txBox="1"/>
          <p:nvPr/>
        </p:nvSpPr>
        <p:spPr>
          <a:xfrm>
            <a:off x="4960729" y="4183342"/>
            <a:ext cx="742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Bitter"/>
                <a:sym typeface="Bitter"/>
              </a:rPr>
              <a:t>Buffer</a:t>
            </a:r>
            <a:endParaRPr lang="en-GB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FABF438-1A8C-4DCE-B8F7-E8A3E83BEC20}"/>
              </a:ext>
            </a:extLst>
          </p:cNvPr>
          <p:cNvSpPr/>
          <p:nvPr/>
        </p:nvSpPr>
        <p:spPr>
          <a:xfrm>
            <a:off x="3941374" y="4069185"/>
            <a:ext cx="2920342" cy="586559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31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01597 -6.17284E-7 C 0.02309 -6.17284E-7 0.03212 0.03426 0.03212 0.06204 L 0.03212 0.12438 " pathEditMode="relative" rAng="0" ptsTypes="AAAA">
                                      <p:cBhvr>
                                        <p:cTn id="48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620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48148E-6 L 0.01597 -1.48148E-6 C 0.02309 -1.48148E-6 0.03212 0.03426 0.03212 0.06204 L 0.03212 0.12438 " pathEditMode="relative" rAng="0" ptsTypes="AAAA">
                                      <p:cBhvr>
                                        <p:cTn id="50" dur="3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6204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3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3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3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3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3 0.00093 L -0.025 0.00093 C -0.03906 0.00093 -0.05625 0.03704 -0.05625 0.06636 L -0.05625 0.13179 " pathEditMode="relative" rAng="0" ptsTypes="AAAA">
                                      <p:cBhvr>
                                        <p:cTn id="12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6543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5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3 0.00093 L -0.025 0.00093 C -0.03906 0.00093 -0.05625 0.03704 -0.05625 0.06636 L -0.05625 0.13179 " pathEditMode="relative" rAng="0" ptsTypes="AAAA">
                                      <p:cBhvr>
                                        <p:cTn id="13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6543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0" grpId="0"/>
      <p:bldP spid="31" grpId="0"/>
      <p:bldP spid="32" grpId="0"/>
      <p:bldP spid="2" grpId="0" animBg="1"/>
      <p:bldP spid="34" grpId="0"/>
      <p:bldP spid="37" grpId="0" animBg="1"/>
      <p:bldP spid="37" grpId="1" animBg="1"/>
      <p:bldP spid="38" grpId="0"/>
      <p:bldP spid="38" grpId="1"/>
      <p:bldP spid="40" grpId="0" animBg="1"/>
      <p:bldP spid="40" grpId="1" animBg="1"/>
      <p:bldP spid="40" grpId="2" animBg="1"/>
      <p:bldP spid="41" grpId="0"/>
      <p:bldP spid="41" grpId="1"/>
      <p:bldP spid="41" grpId="2"/>
      <p:bldP spid="45" grpId="0" animBg="1"/>
      <p:bldP spid="45" grpId="1" animBg="1"/>
      <p:bldP spid="46" grpId="0"/>
      <p:bldP spid="46" grpId="1"/>
      <p:bldP spid="47" grpId="0" animBg="1"/>
      <p:bldP spid="47" grpId="1" animBg="1"/>
      <p:bldP spid="48" grpId="0"/>
      <p:bldP spid="48" grpId="1"/>
      <p:bldP spid="49" grpId="0"/>
      <p:bldP spid="49" grpId="1"/>
      <p:bldP spid="49" grpId="2"/>
      <p:bldP spid="50" grpId="0" animBg="1"/>
      <p:bldP spid="50" grpId="1" animBg="1"/>
      <p:bldP spid="50" grpId="2" animBg="1"/>
      <p:bldP spid="3" grpId="0" animBg="1"/>
      <p:bldP spid="3" grpId="1" animBg="1"/>
      <p:bldP spid="51" grpId="0" animBg="1"/>
      <p:bldP spid="51" grpId="1" animBg="1"/>
      <p:bldP spid="52" grpId="0"/>
      <p:bldP spid="53" grpId="0"/>
      <p:bldP spid="5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1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820" name="Google Shape;820;p51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THEN…</a:t>
            </a:r>
            <a:endParaRPr dirty="0"/>
          </a:p>
        </p:txBody>
      </p:sp>
      <p:sp>
        <p:nvSpPr>
          <p:cNvPr id="27" name="Google Shape;299;p32">
            <a:extLst>
              <a:ext uri="{FF2B5EF4-FFF2-40B4-BE49-F238E27FC236}">
                <a16:creationId xmlns:a16="http://schemas.microsoft.com/office/drawing/2014/main" id="{19ABEB43-27B8-48CB-AC8A-57B8CD424B2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" name="Google Shape;299;p32">
            <a:extLst>
              <a:ext uri="{FF2B5EF4-FFF2-40B4-BE49-F238E27FC236}">
                <a16:creationId xmlns:a16="http://schemas.microsoft.com/office/drawing/2014/main" id="{28740634-0C5B-4FD5-848D-F19221E2BD31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" name="Google Shape;427;p37">
            <a:extLst>
              <a:ext uri="{FF2B5EF4-FFF2-40B4-BE49-F238E27FC236}">
                <a16:creationId xmlns:a16="http://schemas.microsoft.com/office/drawing/2014/main" id="{CE51FB15-48A3-4DC9-8E53-29719929DB6F}"/>
              </a:ext>
            </a:extLst>
          </p:cNvPr>
          <p:cNvSpPr txBox="1">
            <a:spLocks/>
          </p:cNvSpPr>
          <p:nvPr/>
        </p:nvSpPr>
        <p:spPr>
          <a:xfrm>
            <a:off x="876626" y="1491415"/>
            <a:ext cx="2541375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Sample and Train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0" name="Google Shape;427;p37">
            <a:extLst>
              <a:ext uri="{FF2B5EF4-FFF2-40B4-BE49-F238E27FC236}">
                <a16:creationId xmlns:a16="http://schemas.microsoft.com/office/drawing/2014/main" id="{367E3872-D741-4BA8-8E1D-48184A7D6551}"/>
              </a:ext>
            </a:extLst>
          </p:cNvPr>
          <p:cNvSpPr txBox="1">
            <a:spLocks/>
          </p:cNvSpPr>
          <p:nvPr/>
        </p:nvSpPr>
        <p:spPr>
          <a:xfrm>
            <a:off x="847058" y="2315515"/>
            <a:ext cx="3598730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Temporal Difference</a:t>
            </a: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0" name="Google Shape;86;p13">
            <a:extLst>
              <a:ext uri="{FF2B5EF4-FFF2-40B4-BE49-F238E27FC236}">
                <a16:creationId xmlns:a16="http://schemas.microsoft.com/office/drawing/2014/main" id="{5675AA12-36FC-46E7-8A35-ED704C862DB8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1268;p65">
            <a:extLst>
              <a:ext uri="{FF2B5EF4-FFF2-40B4-BE49-F238E27FC236}">
                <a16:creationId xmlns:a16="http://schemas.microsoft.com/office/drawing/2014/main" id="{0F5FB0CF-4C8A-44D7-A414-EA3EEAB540B7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9" name="Google Shape;1270;p65">
            <a:extLst>
              <a:ext uri="{FF2B5EF4-FFF2-40B4-BE49-F238E27FC236}">
                <a16:creationId xmlns:a16="http://schemas.microsoft.com/office/drawing/2014/main" id="{C5E511B4-03CE-48E3-B683-B0FDDC811BAE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CCFB3A-1276-42A5-BEC2-587FC73B17C1}"/>
                  </a:ext>
                </a:extLst>
              </p:cNvPr>
              <p:cNvSpPr txBox="1"/>
              <p:nvPr/>
            </p:nvSpPr>
            <p:spPr>
              <a:xfrm>
                <a:off x="4230733" y="1576426"/>
                <a:ext cx="2868876" cy="337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en-US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)|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1CCFB3A-1276-42A5-BEC2-587FC73B1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733" y="1576426"/>
                <a:ext cx="2868876" cy="337080"/>
              </a:xfrm>
              <a:prstGeom prst="rect">
                <a:avLst/>
              </a:prstGeom>
              <a:blipFill>
                <a:blip r:embed="rId4"/>
                <a:stretch>
                  <a:fillRect r="-1486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DDD89F1-99BD-4B4B-8D4F-3C65268579C1}"/>
              </a:ext>
            </a:extLst>
          </p:cNvPr>
          <p:cNvSpPr/>
          <p:nvPr/>
        </p:nvSpPr>
        <p:spPr>
          <a:xfrm>
            <a:off x="4230734" y="1513765"/>
            <a:ext cx="2868876" cy="433101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47850-C543-4874-A7AA-EE9A826D564A}"/>
                  </a:ext>
                </a:extLst>
              </p:cNvPr>
              <p:cNvSpPr txBox="1"/>
              <p:nvPr/>
            </p:nvSpPr>
            <p:spPr>
              <a:xfrm>
                <a:off x="4230733" y="2229165"/>
                <a:ext cx="2868876" cy="6151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2">
                                              <a:lumMod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AD47850-C543-4874-A7AA-EE9A826D5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733" y="2229165"/>
                <a:ext cx="2868876" cy="615168"/>
              </a:xfrm>
              <a:prstGeom prst="rect">
                <a:avLst/>
              </a:prstGeom>
              <a:blipFill>
                <a:blip r:embed="rId5"/>
                <a:stretch>
                  <a:fillRect t="-115842" b="-1663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FD6CAA7-4DA2-4E11-BEFC-2AB4D74467D5}"/>
              </a:ext>
            </a:extLst>
          </p:cNvPr>
          <p:cNvSpPr/>
          <p:nvPr/>
        </p:nvSpPr>
        <p:spPr>
          <a:xfrm>
            <a:off x="4230734" y="2166504"/>
            <a:ext cx="2868876" cy="677829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Google Shape;427;p37">
            <a:extLst>
              <a:ext uri="{FF2B5EF4-FFF2-40B4-BE49-F238E27FC236}">
                <a16:creationId xmlns:a16="http://schemas.microsoft.com/office/drawing/2014/main" id="{B3048099-937F-4D83-825B-A112FBD4ABFD}"/>
              </a:ext>
            </a:extLst>
          </p:cNvPr>
          <p:cNvSpPr txBox="1">
            <a:spLocks/>
          </p:cNvSpPr>
          <p:nvPr/>
        </p:nvSpPr>
        <p:spPr>
          <a:xfrm>
            <a:off x="847058" y="3031289"/>
            <a:ext cx="3598730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Update Critic &amp; Actor</a:t>
            </a: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7" name="Google Shape;427;p37">
            <a:extLst>
              <a:ext uri="{FF2B5EF4-FFF2-40B4-BE49-F238E27FC236}">
                <a16:creationId xmlns:a16="http://schemas.microsoft.com/office/drawing/2014/main" id="{6E6D244D-4CA5-404F-BB2C-C859F4026275}"/>
              </a:ext>
            </a:extLst>
          </p:cNvPr>
          <p:cNvSpPr txBox="1">
            <a:spLocks/>
          </p:cNvSpPr>
          <p:nvPr/>
        </p:nvSpPr>
        <p:spPr>
          <a:xfrm>
            <a:off x="876626" y="3835447"/>
            <a:ext cx="4371882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Update Target Critic &amp; Target Actor</a:t>
            </a: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D250D6-0E15-41C6-BAE1-D9F2668C3C01}"/>
                  </a:ext>
                </a:extLst>
              </p:cNvPr>
              <p:cNvSpPr txBox="1"/>
              <p:nvPr/>
            </p:nvSpPr>
            <p:spPr>
              <a:xfrm>
                <a:off x="5607740" y="3758718"/>
                <a:ext cx="2214773" cy="279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sz="160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𝜏𝜃</m:t>
                          </m:r>
                        </m:e>
                        <m:sup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sz="1600" i="1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sz="1600" i="1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1600" i="1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accent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D250D6-0E15-41C6-BAE1-D9F2668C3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740" y="3758718"/>
                <a:ext cx="2214773" cy="279757"/>
              </a:xfrm>
              <a:prstGeom prst="rect">
                <a:avLst/>
              </a:prstGeom>
              <a:blipFill>
                <a:blip r:embed="rId6"/>
                <a:stretch>
                  <a:fillRect l="-165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AB784D-3D34-48E7-BFE8-7EA4384892F9}"/>
                  </a:ext>
                </a:extLst>
              </p:cNvPr>
              <p:cNvSpPr txBox="1"/>
              <p:nvPr/>
            </p:nvSpPr>
            <p:spPr>
              <a:xfrm>
                <a:off x="5607740" y="4082879"/>
                <a:ext cx="2214773" cy="279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sz="160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𝜏𝜃</m:t>
                          </m:r>
                        </m:e>
                        <m:sup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sz="1600" i="1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en-US" sz="1600" i="1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1600" i="1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GB" sz="1600" dirty="0">
                  <a:solidFill>
                    <a:schemeClr val="accent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BAB784D-3D34-48E7-BFE8-7EA438489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740" y="4082879"/>
                <a:ext cx="2214773" cy="279757"/>
              </a:xfrm>
              <a:prstGeom prst="rect">
                <a:avLst/>
              </a:prstGeom>
              <a:blipFill>
                <a:blip r:embed="rId7"/>
                <a:stretch>
                  <a:fillRect l="-826" b="-304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7964ECF-6A53-414F-A84E-67C8F5D05846}"/>
              </a:ext>
            </a:extLst>
          </p:cNvPr>
          <p:cNvSpPr/>
          <p:nvPr/>
        </p:nvSpPr>
        <p:spPr>
          <a:xfrm>
            <a:off x="5348699" y="3664634"/>
            <a:ext cx="2868876" cy="774725"/>
          </a:xfrm>
          <a:prstGeom prst="roundRect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704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0" grpId="0"/>
      <p:bldP spid="31" grpId="0"/>
      <p:bldP spid="32" grpId="0" animBg="1"/>
      <p:bldP spid="34" grpId="0"/>
      <p:bldP spid="35" grpId="0" animBg="1"/>
      <p:bldP spid="36" grpId="0"/>
      <p:bldP spid="37" grpId="0"/>
      <p:bldP spid="4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1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820" name="Google Shape;820;p51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NETWORK UPDATES (Actor &amp; Critic)</a:t>
            </a:r>
            <a:endParaRPr dirty="0"/>
          </a:p>
        </p:txBody>
      </p:sp>
      <p:sp>
        <p:nvSpPr>
          <p:cNvPr id="27" name="Google Shape;299;p32">
            <a:extLst>
              <a:ext uri="{FF2B5EF4-FFF2-40B4-BE49-F238E27FC236}">
                <a16:creationId xmlns:a16="http://schemas.microsoft.com/office/drawing/2014/main" id="{19ABEB43-27B8-48CB-AC8A-57B8CD424B2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" name="Google Shape;299;p32">
            <a:extLst>
              <a:ext uri="{FF2B5EF4-FFF2-40B4-BE49-F238E27FC236}">
                <a16:creationId xmlns:a16="http://schemas.microsoft.com/office/drawing/2014/main" id="{28740634-0C5B-4FD5-848D-F19221E2BD31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7CBC74-EE47-4405-B44E-F5A89E91AD68}"/>
                  </a:ext>
                </a:extLst>
              </p:cNvPr>
              <p:cNvSpPr txBox="1"/>
              <p:nvPr/>
            </p:nvSpPr>
            <p:spPr>
              <a:xfrm>
                <a:off x="4475356" y="1525658"/>
                <a:ext cx="3228384" cy="2797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i="1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chemeClr val="accent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07CBC74-EE47-4405-B44E-F5A89E91A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356" y="1525658"/>
                <a:ext cx="3228384" cy="279757"/>
              </a:xfrm>
              <a:prstGeom prst="rect">
                <a:avLst/>
              </a:prstGeom>
              <a:blipFill>
                <a:blip r:embed="rId3"/>
                <a:stretch>
                  <a:fillRect l="-943" r="-1698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Google Shape;427;p37">
            <a:extLst>
              <a:ext uri="{FF2B5EF4-FFF2-40B4-BE49-F238E27FC236}">
                <a16:creationId xmlns:a16="http://schemas.microsoft.com/office/drawing/2014/main" id="{6195BFCA-40B0-4DE5-AEC7-26D80C9B67EF}"/>
              </a:ext>
            </a:extLst>
          </p:cNvPr>
          <p:cNvSpPr txBox="1">
            <a:spLocks/>
          </p:cNvSpPr>
          <p:nvPr/>
        </p:nvSpPr>
        <p:spPr>
          <a:xfrm>
            <a:off x="876626" y="1448987"/>
            <a:ext cx="3598730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Updated Q-value:</a:t>
            </a:r>
          </a:p>
        </p:txBody>
      </p:sp>
      <p:sp>
        <p:nvSpPr>
          <p:cNvPr id="29" name="Google Shape;427;p37">
            <a:extLst>
              <a:ext uri="{FF2B5EF4-FFF2-40B4-BE49-F238E27FC236}">
                <a16:creationId xmlns:a16="http://schemas.microsoft.com/office/drawing/2014/main" id="{2EC29DCD-1DFE-4076-90EA-E50D7D37265A}"/>
              </a:ext>
            </a:extLst>
          </p:cNvPr>
          <p:cNvSpPr txBox="1">
            <a:spLocks/>
          </p:cNvSpPr>
          <p:nvPr/>
        </p:nvSpPr>
        <p:spPr>
          <a:xfrm>
            <a:off x="876626" y="2069996"/>
            <a:ext cx="2541375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Loss computation: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25B700-7A99-4D2A-BDF9-A27FA966DB2B}"/>
                  </a:ext>
                </a:extLst>
              </p:cNvPr>
              <p:cNvSpPr txBox="1"/>
              <p:nvPr/>
            </p:nvSpPr>
            <p:spPr>
              <a:xfrm>
                <a:off x="4475356" y="2060294"/>
                <a:ext cx="2962221" cy="597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accent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accent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accent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accent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accent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accent2">
                                          <a:lumMod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GB" sz="1600" dirty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1600" dirty="0">
                  <a:solidFill>
                    <a:schemeClr val="accent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25B700-7A99-4D2A-BDF9-A27FA966D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356" y="2060294"/>
                <a:ext cx="2962221" cy="597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54AEDF-BAC9-455C-B7DA-E64984EE5220}"/>
                  </a:ext>
                </a:extLst>
              </p:cNvPr>
              <p:cNvSpPr txBox="1"/>
              <p:nvPr/>
            </p:nvSpPr>
            <p:spPr>
              <a:xfrm>
                <a:off x="4475356" y="2790215"/>
                <a:ext cx="2805640" cy="2699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GB" sz="1600" dirty="0">
                  <a:solidFill>
                    <a:schemeClr val="accent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C54AEDF-BAC9-455C-B7DA-E64984EE5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356" y="2790215"/>
                <a:ext cx="2805640" cy="269946"/>
              </a:xfrm>
              <a:prstGeom prst="rect">
                <a:avLst/>
              </a:prstGeom>
              <a:blipFill>
                <a:blip r:embed="rId5"/>
                <a:stretch>
                  <a:fillRect l="-870" r="-1304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Google Shape;427;p37">
            <a:extLst>
              <a:ext uri="{FF2B5EF4-FFF2-40B4-BE49-F238E27FC236}">
                <a16:creationId xmlns:a16="http://schemas.microsoft.com/office/drawing/2014/main" id="{C417C3FC-1296-4BB5-9406-C64A67095B3B}"/>
              </a:ext>
            </a:extLst>
          </p:cNvPr>
          <p:cNvSpPr txBox="1">
            <a:spLocks/>
          </p:cNvSpPr>
          <p:nvPr/>
        </p:nvSpPr>
        <p:spPr>
          <a:xfrm>
            <a:off x="876626" y="2708638"/>
            <a:ext cx="3598730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Expected Return:</a:t>
            </a:r>
          </a:p>
        </p:txBody>
      </p:sp>
      <p:sp>
        <p:nvSpPr>
          <p:cNvPr id="33" name="Google Shape;427;p37">
            <a:extLst>
              <a:ext uri="{FF2B5EF4-FFF2-40B4-BE49-F238E27FC236}">
                <a16:creationId xmlns:a16="http://schemas.microsoft.com/office/drawing/2014/main" id="{DDF3ACEC-DFBA-4862-B2DF-E0A8FAB0CA72}"/>
              </a:ext>
            </a:extLst>
          </p:cNvPr>
          <p:cNvSpPr txBox="1">
            <a:spLocks/>
          </p:cNvSpPr>
          <p:nvPr/>
        </p:nvSpPr>
        <p:spPr>
          <a:xfrm>
            <a:off x="876626" y="3347280"/>
            <a:ext cx="3598730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For policy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52C4EB-0543-4154-829A-2153FE5D9BE1}"/>
                  </a:ext>
                </a:extLst>
              </p:cNvPr>
              <p:cNvSpPr txBox="1"/>
              <p:nvPr/>
            </p:nvSpPr>
            <p:spPr>
              <a:xfrm>
                <a:off x="4475356" y="3457476"/>
                <a:ext cx="29602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sub>
                      </m:sSub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accent2">
                                      <a:lumMod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sub>
                      </m:sSub>
                      <m:r>
                        <a:rPr lang="en-US" sz="1600" i="1" smtClean="0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i="1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accent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accent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solidFill>
                    <a:schemeClr val="accent2">
                      <a:lumMod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52C4EB-0543-4154-829A-2153FE5D9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356" y="3457476"/>
                <a:ext cx="2960234" cy="246221"/>
              </a:xfrm>
              <a:prstGeom prst="rect">
                <a:avLst/>
              </a:prstGeom>
              <a:blipFill>
                <a:blip r:embed="rId6"/>
                <a:stretch>
                  <a:fillRect r="-412" b="-341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Google Shape;86;p13">
            <a:extLst>
              <a:ext uri="{FF2B5EF4-FFF2-40B4-BE49-F238E27FC236}">
                <a16:creationId xmlns:a16="http://schemas.microsoft.com/office/drawing/2014/main" id="{F61792E3-5E06-42CE-9AA4-F9D8BB90AF51}"/>
              </a:ext>
            </a:extLst>
          </p:cNvPr>
          <p:cNvPicPr preferRelativeResize="0"/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268;p65">
            <a:extLst>
              <a:ext uri="{FF2B5EF4-FFF2-40B4-BE49-F238E27FC236}">
                <a16:creationId xmlns:a16="http://schemas.microsoft.com/office/drawing/2014/main" id="{8F594917-4946-46D0-AB19-DB9C249DA4E0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6" name="Google Shape;1270;p65">
            <a:extLst>
              <a:ext uri="{FF2B5EF4-FFF2-40B4-BE49-F238E27FC236}">
                <a16:creationId xmlns:a16="http://schemas.microsoft.com/office/drawing/2014/main" id="{F0FEF9F7-B72D-48BC-92C3-77DE266968B9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7928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1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820" name="Google Shape;820;p51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REST DETAILS</a:t>
            </a:r>
            <a:endParaRPr dirty="0"/>
          </a:p>
        </p:txBody>
      </p:sp>
      <p:sp>
        <p:nvSpPr>
          <p:cNvPr id="27" name="Google Shape;299;p32">
            <a:extLst>
              <a:ext uri="{FF2B5EF4-FFF2-40B4-BE49-F238E27FC236}">
                <a16:creationId xmlns:a16="http://schemas.microsoft.com/office/drawing/2014/main" id="{19ABEB43-27B8-48CB-AC8A-57B8CD424B2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" name="Google Shape;299;p32">
            <a:extLst>
              <a:ext uri="{FF2B5EF4-FFF2-40B4-BE49-F238E27FC236}">
                <a16:creationId xmlns:a16="http://schemas.microsoft.com/office/drawing/2014/main" id="{28740634-0C5B-4FD5-848D-F19221E2BD31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" name="Google Shape;427;p37">
            <a:extLst>
              <a:ext uri="{FF2B5EF4-FFF2-40B4-BE49-F238E27FC236}">
                <a16:creationId xmlns:a16="http://schemas.microsoft.com/office/drawing/2014/main" id="{CE51FB15-48A3-4DC9-8E53-29719929DB6F}"/>
              </a:ext>
            </a:extLst>
          </p:cNvPr>
          <p:cNvSpPr txBox="1">
            <a:spLocks/>
          </p:cNvSpPr>
          <p:nvPr/>
        </p:nvSpPr>
        <p:spPr>
          <a:xfrm>
            <a:off x="1036311" y="2677707"/>
            <a:ext cx="3598730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Implementation</a:t>
            </a:r>
          </a:p>
        </p:txBody>
      </p:sp>
      <p:pic>
        <p:nvPicPr>
          <p:cNvPr id="9" name="Google Shape;86;p13">
            <a:extLst>
              <a:ext uri="{FF2B5EF4-FFF2-40B4-BE49-F238E27FC236}">
                <a16:creationId xmlns:a16="http://schemas.microsoft.com/office/drawing/2014/main" id="{2BEC2F77-EE4B-4179-86D7-86B08461C048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68;p65">
            <a:extLst>
              <a:ext uri="{FF2B5EF4-FFF2-40B4-BE49-F238E27FC236}">
                <a16:creationId xmlns:a16="http://schemas.microsoft.com/office/drawing/2014/main" id="{7134DAA6-7134-4BE5-AB08-26F1507ADC17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Google Shape;1270;p65">
            <a:extLst>
              <a:ext uri="{FF2B5EF4-FFF2-40B4-BE49-F238E27FC236}">
                <a16:creationId xmlns:a16="http://schemas.microsoft.com/office/drawing/2014/main" id="{605D95BE-91A6-40A4-9048-E8128FD7E2FD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363;p35">
            <a:extLst>
              <a:ext uri="{FF2B5EF4-FFF2-40B4-BE49-F238E27FC236}">
                <a16:creationId xmlns:a16="http://schemas.microsoft.com/office/drawing/2014/main" id="{A48D5357-52F2-4C66-AA0D-05D1A20EC7B0}"/>
              </a:ext>
            </a:extLst>
          </p:cNvPr>
          <p:cNvSpPr/>
          <p:nvPr/>
        </p:nvSpPr>
        <p:spPr>
          <a:xfrm>
            <a:off x="3590851" y="2422682"/>
            <a:ext cx="1044190" cy="104419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363;p35">
            <a:extLst>
              <a:ext uri="{FF2B5EF4-FFF2-40B4-BE49-F238E27FC236}">
                <a16:creationId xmlns:a16="http://schemas.microsoft.com/office/drawing/2014/main" id="{13C2B974-D794-49E2-B9E8-102679549C6A}"/>
              </a:ext>
            </a:extLst>
          </p:cNvPr>
          <p:cNvSpPr/>
          <p:nvPr/>
        </p:nvSpPr>
        <p:spPr>
          <a:xfrm>
            <a:off x="5135972" y="2422682"/>
            <a:ext cx="1044190" cy="104419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4F58C18-A43A-4E62-A8CE-65DF50CC1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158" y="2682710"/>
            <a:ext cx="563750" cy="56375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CDD80CE5-6010-4134-A794-E6D50160A3B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7504" y="2797192"/>
            <a:ext cx="1150883" cy="313616"/>
          </a:xfrm>
          <a:prstGeom prst="rect">
            <a:avLst/>
          </a:prstGeom>
        </p:spPr>
      </p:pic>
      <p:sp>
        <p:nvSpPr>
          <p:cNvPr id="18" name="Google Shape;427;p37">
            <a:extLst>
              <a:ext uri="{FF2B5EF4-FFF2-40B4-BE49-F238E27FC236}">
                <a16:creationId xmlns:a16="http://schemas.microsoft.com/office/drawing/2014/main" id="{4350C7BB-51CE-4D97-B2E7-789AFA3B6E1F}"/>
              </a:ext>
            </a:extLst>
          </p:cNvPr>
          <p:cNvSpPr txBox="1">
            <a:spLocks/>
          </p:cNvSpPr>
          <p:nvPr/>
        </p:nvSpPr>
        <p:spPr>
          <a:xfrm>
            <a:off x="1036311" y="1369806"/>
            <a:ext cx="4687982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Brief Information about Mountain Car</a:t>
            </a:r>
          </a:p>
        </p:txBody>
      </p:sp>
    </p:spTree>
    <p:extLst>
      <p:ext uri="{BB962C8B-B14F-4D97-AF65-F5344CB8AC3E}">
        <p14:creationId xmlns:p14="http://schemas.microsoft.com/office/powerpoint/2010/main" val="101477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1" grpId="0" animBg="1"/>
      <p:bldP spid="12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1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820" name="Google Shape;820;p51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DEEP Q - NETWORK</a:t>
            </a:r>
            <a:endParaRPr dirty="0"/>
          </a:p>
        </p:txBody>
      </p:sp>
      <p:sp>
        <p:nvSpPr>
          <p:cNvPr id="27" name="Google Shape;299;p32">
            <a:extLst>
              <a:ext uri="{FF2B5EF4-FFF2-40B4-BE49-F238E27FC236}">
                <a16:creationId xmlns:a16="http://schemas.microsoft.com/office/drawing/2014/main" id="{19ABEB43-27B8-48CB-AC8A-57B8CD424B2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" name="Google Shape;299;p32">
            <a:extLst>
              <a:ext uri="{FF2B5EF4-FFF2-40B4-BE49-F238E27FC236}">
                <a16:creationId xmlns:a16="http://schemas.microsoft.com/office/drawing/2014/main" id="{28740634-0C5B-4FD5-848D-F19221E2BD31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9" name="Google Shape;824;p51">
            <a:extLst>
              <a:ext uri="{FF2B5EF4-FFF2-40B4-BE49-F238E27FC236}">
                <a16:creationId xmlns:a16="http://schemas.microsoft.com/office/drawing/2014/main" id="{F582DD18-D30E-419A-8BAE-178D1B21F1D5}"/>
              </a:ext>
            </a:extLst>
          </p:cNvPr>
          <p:cNvSpPr txBox="1">
            <a:spLocks/>
          </p:cNvSpPr>
          <p:nvPr/>
        </p:nvSpPr>
        <p:spPr>
          <a:xfrm>
            <a:off x="3255358" y="959841"/>
            <a:ext cx="1755183" cy="41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a</a:t>
            </a:r>
            <a:r>
              <a:rPr lang="en-GB" dirty="0"/>
              <a:t>.</a:t>
            </a:r>
            <a:r>
              <a:rPr lang="en-GB" dirty="0" err="1"/>
              <a:t>k.a</a:t>
            </a:r>
            <a:r>
              <a:rPr lang="en-GB" dirty="0"/>
              <a:t> DQN</a:t>
            </a:r>
          </a:p>
        </p:txBody>
      </p:sp>
      <p:sp>
        <p:nvSpPr>
          <p:cNvPr id="39" name="Google Shape;427;p37">
            <a:extLst>
              <a:ext uri="{FF2B5EF4-FFF2-40B4-BE49-F238E27FC236}">
                <a16:creationId xmlns:a16="http://schemas.microsoft.com/office/drawing/2014/main" id="{CE51FB15-48A3-4DC9-8E53-29719929DB6F}"/>
              </a:ext>
            </a:extLst>
          </p:cNvPr>
          <p:cNvSpPr txBox="1">
            <a:spLocks/>
          </p:cNvSpPr>
          <p:nvPr/>
        </p:nvSpPr>
        <p:spPr>
          <a:xfrm>
            <a:off x="876626" y="1491415"/>
            <a:ext cx="3598730" cy="3116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AI and ML algorithms widely used to play computer games 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It is helpful to get valuable observations that can be made on ML pattern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Reinforcement learning is one widely-studied and promising ML method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E1A97E7-F216-4FE3-8F6C-3F05B858B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949" y="1498882"/>
            <a:ext cx="2438400" cy="19839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Google Shape;86;p13">
            <a:extLst>
              <a:ext uri="{FF2B5EF4-FFF2-40B4-BE49-F238E27FC236}">
                <a16:creationId xmlns:a16="http://schemas.microsoft.com/office/drawing/2014/main" id="{8A1551D5-7787-41A0-8D2D-812B7120955D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268;p65">
            <a:extLst>
              <a:ext uri="{FF2B5EF4-FFF2-40B4-BE49-F238E27FC236}">
                <a16:creationId xmlns:a16="http://schemas.microsoft.com/office/drawing/2014/main" id="{0EF8A585-C817-4256-B66E-924FD703CD21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2" name="Google Shape;1270;p65">
            <a:extLst>
              <a:ext uri="{FF2B5EF4-FFF2-40B4-BE49-F238E27FC236}">
                <a16:creationId xmlns:a16="http://schemas.microsoft.com/office/drawing/2014/main" id="{CC292135-700B-4C2E-AFA6-6C8E829A5D59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67186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1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820" name="Google Shape;820;p51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we going to build</a:t>
            </a:r>
            <a:endParaRPr dirty="0"/>
          </a:p>
        </p:txBody>
      </p:sp>
      <p:sp>
        <p:nvSpPr>
          <p:cNvPr id="27" name="Google Shape;299;p32">
            <a:extLst>
              <a:ext uri="{FF2B5EF4-FFF2-40B4-BE49-F238E27FC236}">
                <a16:creationId xmlns:a16="http://schemas.microsoft.com/office/drawing/2014/main" id="{19ABEB43-27B8-48CB-AC8A-57B8CD424B2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" name="Google Shape;299;p32">
            <a:extLst>
              <a:ext uri="{FF2B5EF4-FFF2-40B4-BE49-F238E27FC236}">
                <a16:creationId xmlns:a16="http://schemas.microsoft.com/office/drawing/2014/main" id="{28740634-0C5B-4FD5-848D-F19221E2BD31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" name="Google Shape;427;p37">
            <a:extLst>
              <a:ext uri="{FF2B5EF4-FFF2-40B4-BE49-F238E27FC236}">
                <a16:creationId xmlns:a16="http://schemas.microsoft.com/office/drawing/2014/main" id="{CE51FB15-48A3-4DC9-8E53-29719929DB6F}"/>
              </a:ext>
            </a:extLst>
          </p:cNvPr>
          <p:cNvSpPr txBox="1">
            <a:spLocks/>
          </p:cNvSpPr>
          <p:nvPr/>
        </p:nvSpPr>
        <p:spPr>
          <a:xfrm>
            <a:off x="876625" y="1491415"/>
            <a:ext cx="7229149" cy="2528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We study how to construct an RL Mario controller agent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Achieve better accuracy so agent can learn from game environment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One of difficulties is to define state, action and reward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We will have enemies, modes, items, and all these affect to agent 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8" name="Google Shape;86;p13">
            <a:extLst>
              <a:ext uri="{FF2B5EF4-FFF2-40B4-BE49-F238E27FC236}">
                <a16:creationId xmlns:a16="http://schemas.microsoft.com/office/drawing/2014/main" id="{7F186A56-E1BD-48DE-99C4-7616C44C33F1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68;p65">
            <a:extLst>
              <a:ext uri="{FF2B5EF4-FFF2-40B4-BE49-F238E27FC236}">
                <a16:creationId xmlns:a16="http://schemas.microsoft.com/office/drawing/2014/main" id="{476C3E0D-F4F3-4E07-A168-85E55853508E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Google Shape;1270;p65">
            <a:extLst>
              <a:ext uri="{FF2B5EF4-FFF2-40B4-BE49-F238E27FC236}">
                <a16:creationId xmlns:a16="http://schemas.microsoft.com/office/drawing/2014/main" id="{979ED5D2-BFE3-49D1-865B-00C2F1C88ECC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05885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1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820" name="Google Shape;820;p51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we going to use?</a:t>
            </a:r>
            <a:endParaRPr dirty="0"/>
          </a:p>
        </p:txBody>
      </p:sp>
      <p:sp>
        <p:nvSpPr>
          <p:cNvPr id="27" name="Google Shape;299;p32">
            <a:extLst>
              <a:ext uri="{FF2B5EF4-FFF2-40B4-BE49-F238E27FC236}">
                <a16:creationId xmlns:a16="http://schemas.microsoft.com/office/drawing/2014/main" id="{19ABEB43-27B8-48CB-AC8A-57B8CD424B2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" name="Google Shape;299;p32">
            <a:extLst>
              <a:ext uri="{FF2B5EF4-FFF2-40B4-BE49-F238E27FC236}">
                <a16:creationId xmlns:a16="http://schemas.microsoft.com/office/drawing/2014/main" id="{28740634-0C5B-4FD5-848D-F19221E2BD31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" name="Google Shape;427;p37">
            <a:extLst>
              <a:ext uri="{FF2B5EF4-FFF2-40B4-BE49-F238E27FC236}">
                <a16:creationId xmlns:a16="http://schemas.microsoft.com/office/drawing/2014/main" id="{CE51FB15-48A3-4DC9-8E53-29719929DB6F}"/>
              </a:ext>
            </a:extLst>
          </p:cNvPr>
          <p:cNvSpPr txBox="1">
            <a:spLocks/>
          </p:cNvSpPr>
          <p:nvPr/>
        </p:nvSpPr>
        <p:spPr>
          <a:xfrm>
            <a:off x="876625" y="1491416"/>
            <a:ext cx="7340949" cy="2442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We will use Q-learning algorithm to evolve the decision strategy</a:t>
            </a:r>
          </a:p>
          <a:p>
            <a:pPr marL="742950" lvl="1" indent="-285750">
              <a:lnSpc>
                <a:spcPct val="100000"/>
              </a:lnSpc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It treats the learning environment as a state machine</a:t>
            </a:r>
          </a:p>
          <a:p>
            <a:pPr marL="742950" lvl="1" indent="-285750">
              <a:lnSpc>
                <a:spcPct val="100000"/>
              </a:lnSpc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It maintains a value of expected total reward</a:t>
            </a:r>
          </a:p>
          <a:p>
            <a:pPr marL="742950" lvl="1" indent="-285750">
              <a:lnSpc>
                <a:spcPct val="100000"/>
              </a:lnSpc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For each action, a reward will be given and Q-value is updated </a:t>
            </a:r>
          </a:p>
        </p:txBody>
      </p:sp>
      <p:pic>
        <p:nvPicPr>
          <p:cNvPr id="8" name="Google Shape;309;p38">
            <a:extLst>
              <a:ext uri="{FF2B5EF4-FFF2-40B4-BE49-F238E27FC236}">
                <a16:creationId xmlns:a16="http://schemas.microsoft.com/office/drawing/2014/main" id="{E3772D68-61CC-4302-BD1A-F511DBE30E15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278013" y="3868676"/>
            <a:ext cx="6399137" cy="66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6;p13">
            <a:extLst>
              <a:ext uri="{FF2B5EF4-FFF2-40B4-BE49-F238E27FC236}">
                <a16:creationId xmlns:a16="http://schemas.microsoft.com/office/drawing/2014/main" id="{F8A2684C-27C0-473C-B443-CB8D0C61966E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268;p65">
            <a:extLst>
              <a:ext uri="{FF2B5EF4-FFF2-40B4-BE49-F238E27FC236}">
                <a16:creationId xmlns:a16="http://schemas.microsoft.com/office/drawing/2014/main" id="{A46D346B-C0B0-4A45-B0B6-135DBC773930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1" name="Google Shape;1270;p65">
            <a:extLst>
              <a:ext uri="{FF2B5EF4-FFF2-40B4-BE49-F238E27FC236}">
                <a16:creationId xmlns:a16="http://schemas.microsoft.com/office/drawing/2014/main" id="{EAE71A43-36B3-42EB-ACEA-C82D684036CC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85462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5"/>
          <p:cNvSpPr/>
          <p:nvPr/>
        </p:nvSpPr>
        <p:spPr>
          <a:xfrm>
            <a:off x="1018350" y="875400"/>
            <a:ext cx="3693007" cy="4311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tx1">
                    <a:lumMod val="40000"/>
                    <a:lumOff val="60000"/>
                  </a:schemeClr>
                </a:solidFill>
                <a:latin typeface="Source Sans Pro"/>
              </a:rPr>
              <a:t>INTRODUCTION</a:t>
            </a:r>
            <a:endParaRPr b="1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tx1">
                  <a:lumMod val="40000"/>
                  <a:lumOff val="60000"/>
                </a:schemeClr>
              </a:solidFill>
              <a:latin typeface="Source Sans Pro"/>
            </a:endParaRPr>
          </a:p>
        </p:txBody>
      </p:sp>
      <p:sp>
        <p:nvSpPr>
          <p:cNvPr id="363" name="Google Shape;363;p35"/>
          <p:cNvSpPr/>
          <p:nvPr/>
        </p:nvSpPr>
        <p:spPr>
          <a:xfrm>
            <a:off x="5177338" y="875400"/>
            <a:ext cx="1224900" cy="1224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title"/>
          </p:nvPr>
        </p:nvSpPr>
        <p:spPr>
          <a:xfrm>
            <a:off x="5065450" y="2310400"/>
            <a:ext cx="3482400" cy="10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INTRODUCTION</a:t>
            </a:r>
            <a:endParaRPr sz="2800" dirty="0"/>
          </a:p>
        </p:txBody>
      </p:sp>
      <p:sp>
        <p:nvSpPr>
          <p:cNvPr id="366" name="Google Shape;366;p35"/>
          <p:cNvSpPr txBox="1">
            <a:spLocks noGrp="1"/>
          </p:cNvSpPr>
          <p:nvPr>
            <p:ph type="subTitle" idx="1"/>
          </p:nvPr>
        </p:nvSpPr>
        <p:spPr>
          <a:xfrm>
            <a:off x="5065450" y="3522998"/>
            <a:ext cx="2920310" cy="5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Modules, Scenario, Implementation</a:t>
            </a:r>
            <a:endParaRPr dirty="0"/>
          </a:p>
        </p:txBody>
      </p:sp>
      <p:sp>
        <p:nvSpPr>
          <p:cNvPr id="367" name="Google Shape;367;p35"/>
          <p:cNvSpPr txBox="1">
            <a:spLocks noGrp="1"/>
          </p:cNvSpPr>
          <p:nvPr>
            <p:ph type="title" idx="2"/>
          </p:nvPr>
        </p:nvSpPr>
        <p:spPr>
          <a:xfrm>
            <a:off x="5269893" y="1067000"/>
            <a:ext cx="103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" name="Google Shape;299;p32">
            <a:extLst>
              <a:ext uri="{FF2B5EF4-FFF2-40B4-BE49-F238E27FC236}">
                <a16:creationId xmlns:a16="http://schemas.microsoft.com/office/drawing/2014/main" id="{21E0516A-D536-43B5-A0AB-5F8C1AA3EABE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" name="Google Shape;299;p32">
            <a:extLst>
              <a:ext uri="{FF2B5EF4-FFF2-40B4-BE49-F238E27FC236}">
                <a16:creationId xmlns:a16="http://schemas.microsoft.com/office/drawing/2014/main" id="{58555873-5EAB-4193-A86C-E1B3BB362375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9" name="Google Shape;86;p13">
            <a:extLst>
              <a:ext uri="{FF2B5EF4-FFF2-40B4-BE49-F238E27FC236}">
                <a16:creationId xmlns:a16="http://schemas.microsoft.com/office/drawing/2014/main" id="{39BB83FB-97D4-4FCF-BEED-D4C4FC5EF386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268;p65">
            <a:extLst>
              <a:ext uri="{FF2B5EF4-FFF2-40B4-BE49-F238E27FC236}">
                <a16:creationId xmlns:a16="http://schemas.microsoft.com/office/drawing/2014/main" id="{F641F134-D5C7-4189-9C5C-4053CB7DEDBA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4" name="Google Shape;1270;p65">
            <a:extLst>
              <a:ext uri="{FF2B5EF4-FFF2-40B4-BE49-F238E27FC236}">
                <a16:creationId xmlns:a16="http://schemas.microsoft.com/office/drawing/2014/main" id="{9938AE16-D027-48A2-8F6A-E02C0E2513D1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A close-up of a note&#10;&#10;Description automatically generated with low confidence">
            <a:extLst>
              <a:ext uri="{FF2B5EF4-FFF2-40B4-BE49-F238E27FC236}">
                <a16:creationId xmlns:a16="http://schemas.microsoft.com/office/drawing/2014/main" id="{A060E713-5A3B-46ED-80C9-CA1FA8FA2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56" y="1226259"/>
            <a:ext cx="4047011" cy="259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73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1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820" name="Google Shape;820;p51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DETAILS</a:t>
            </a:r>
            <a:endParaRPr dirty="0"/>
          </a:p>
        </p:txBody>
      </p:sp>
      <p:sp>
        <p:nvSpPr>
          <p:cNvPr id="27" name="Google Shape;299;p32">
            <a:extLst>
              <a:ext uri="{FF2B5EF4-FFF2-40B4-BE49-F238E27FC236}">
                <a16:creationId xmlns:a16="http://schemas.microsoft.com/office/drawing/2014/main" id="{19ABEB43-27B8-48CB-AC8A-57B8CD424B2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8" name="Google Shape;299;p32">
            <a:extLst>
              <a:ext uri="{FF2B5EF4-FFF2-40B4-BE49-F238E27FC236}">
                <a16:creationId xmlns:a16="http://schemas.microsoft.com/office/drawing/2014/main" id="{28740634-0C5B-4FD5-848D-F19221E2BD31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39" name="Google Shape;427;p37">
            <a:extLst>
              <a:ext uri="{FF2B5EF4-FFF2-40B4-BE49-F238E27FC236}">
                <a16:creationId xmlns:a16="http://schemas.microsoft.com/office/drawing/2014/main" id="{CE51FB15-48A3-4DC9-8E53-29719929DB6F}"/>
              </a:ext>
            </a:extLst>
          </p:cNvPr>
          <p:cNvSpPr txBox="1">
            <a:spLocks/>
          </p:cNvSpPr>
          <p:nvPr/>
        </p:nvSpPr>
        <p:spPr>
          <a:xfrm>
            <a:off x="876625" y="1491415"/>
            <a:ext cx="7267249" cy="43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We will use </a:t>
            </a:r>
            <a:r>
              <a:rPr lang="en-GB" sz="1800" b="1" dirty="0" err="1">
                <a:latin typeface="Bitter"/>
                <a:ea typeface="Bitter"/>
                <a:cs typeface="Bitter"/>
                <a:sym typeface="Bitter"/>
              </a:rPr>
              <a:t>Tensorflow</a:t>
            </a: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  to train and test our Mario agent 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We will plan to make around 1000 epochs to train the model</a:t>
            </a:r>
          </a:p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By adding the state and checking the rewards we will update the trained model</a:t>
            </a:r>
          </a:p>
        </p:txBody>
      </p:sp>
      <p:pic>
        <p:nvPicPr>
          <p:cNvPr id="8" name="Google Shape;86;p13">
            <a:extLst>
              <a:ext uri="{FF2B5EF4-FFF2-40B4-BE49-F238E27FC236}">
                <a16:creationId xmlns:a16="http://schemas.microsoft.com/office/drawing/2014/main" id="{E74EDAAE-5CD9-421B-AA57-3C1566E7824C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68;p65">
            <a:extLst>
              <a:ext uri="{FF2B5EF4-FFF2-40B4-BE49-F238E27FC236}">
                <a16:creationId xmlns:a16="http://schemas.microsoft.com/office/drawing/2014/main" id="{3BE5F613-DCF3-48AF-BEC3-B7B6014456A4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Google Shape;1270;p65">
            <a:extLst>
              <a:ext uri="{FF2B5EF4-FFF2-40B4-BE49-F238E27FC236}">
                <a16:creationId xmlns:a16="http://schemas.microsoft.com/office/drawing/2014/main" id="{9742C7DC-4FC0-424D-932E-48D1D9944A44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3738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7" name="Google Shape;1267;p65"/>
          <p:cNvGrpSpPr/>
          <p:nvPr/>
        </p:nvGrpSpPr>
        <p:grpSpPr>
          <a:xfrm>
            <a:off x="420925" y="535150"/>
            <a:ext cx="8262600" cy="4194600"/>
            <a:chOff x="420925" y="535150"/>
            <a:chExt cx="8262600" cy="4194600"/>
          </a:xfrm>
          <a:noFill/>
        </p:grpSpPr>
        <p:sp>
          <p:nvSpPr>
            <p:cNvPr id="1268" name="Google Shape;1268;p65"/>
            <p:cNvSpPr/>
            <p:nvPr/>
          </p:nvSpPr>
          <p:spPr>
            <a:xfrm>
              <a:off x="420925" y="535150"/>
              <a:ext cx="8262600" cy="4194600"/>
            </a:xfrm>
            <a:prstGeom prst="rect">
              <a:avLst/>
            </a:prstGeom>
            <a:grp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69" name="Google Shape;1269;p65"/>
            <p:cNvGrpSpPr/>
            <p:nvPr/>
          </p:nvGrpSpPr>
          <p:grpSpPr>
            <a:xfrm>
              <a:off x="8470650" y="733350"/>
              <a:ext cx="0" cy="3577675"/>
              <a:chOff x="8470650" y="733350"/>
              <a:chExt cx="0" cy="3577675"/>
            </a:xfrm>
            <a:grpFill/>
          </p:grpSpPr>
          <p:cxnSp>
            <p:nvCxnSpPr>
              <p:cNvPr id="1270" name="Google Shape;1270;p65"/>
              <p:cNvCxnSpPr/>
              <p:nvPr/>
            </p:nvCxnSpPr>
            <p:spPr>
              <a:xfrm>
                <a:off x="8470650" y="738325"/>
                <a:ext cx="0" cy="3572700"/>
              </a:xfrm>
              <a:prstGeom prst="straightConnector1">
                <a:avLst/>
              </a:prstGeom>
              <a:grp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1" name="Google Shape;1271;p65"/>
              <p:cNvCxnSpPr/>
              <p:nvPr/>
            </p:nvCxnSpPr>
            <p:spPr>
              <a:xfrm>
                <a:off x="8470650" y="733350"/>
                <a:ext cx="0" cy="117900"/>
              </a:xfrm>
              <a:prstGeom prst="straightConnector1">
                <a:avLst/>
              </a:prstGeom>
              <a:grp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72" name="Google Shape;1272;p65"/>
          <p:cNvSpPr txBox="1">
            <a:spLocks noGrp="1"/>
          </p:cNvSpPr>
          <p:nvPr>
            <p:ph type="ctrTitle"/>
          </p:nvPr>
        </p:nvSpPr>
        <p:spPr>
          <a:xfrm>
            <a:off x="1399350" y="7460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273" name="Google Shape;1273;p65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275" name="Google Shape;1275;p65"/>
          <p:cNvSpPr txBox="1">
            <a:spLocks noGrp="1"/>
          </p:cNvSpPr>
          <p:nvPr>
            <p:ph type="title" idx="2"/>
          </p:nvPr>
        </p:nvSpPr>
        <p:spPr>
          <a:xfrm>
            <a:off x="1399350" y="1973388"/>
            <a:ext cx="3847200" cy="3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42" name="Google Shape;299;p32">
            <a:extLst>
              <a:ext uri="{FF2B5EF4-FFF2-40B4-BE49-F238E27FC236}">
                <a16:creationId xmlns:a16="http://schemas.microsoft.com/office/drawing/2014/main" id="{C6BB5607-D486-45FC-8A9C-69FDEE1A470F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43" name="Google Shape;299;p32">
            <a:extLst>
              <a:ext uri="{FF2B5EF4-FFF2-40B4-BE49-F238E27FC236}">
                <a16:creationId xmlns:a16="http://schemas.microsoft.com/office/drawing/2014/main" id="{E32900EE-F80D-43A4-A6FB-13F4EF32CFE2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146C16-17AA-4766-84F6-B3F4F61DF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225" y="1656277"/>
            <a:ext cx="3769469" cy="19717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91" name="Google Shape;291;p32"/>
          <p:cNvSpPr txBox="1">
            <a:spLocks noGrp="1"/>
          </p:cNvSpPr>
          <p:nvPr>
            <p:ph type="sldNum" idx="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93" name="Google Shape;293;p32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5" name="Google Shape;299;p32">
            <a:extLst>
              <a:ext uri="{FF2B5EF4-FFF2-40B4-BE49-F238E27FC236}">
                <a16:creationId xmlns:a16="http://schemas.microsoft.com/office/drawing/2014/main" id="{562B80ED-71FD-4947-A35D-60DE15A82E16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" name="Google Shape;299;p32">
            <a:extLst>
              <a:ext uri="{FF2B5EF4-FFF2-40B4-BE49-F238E27FC236}">
                <a16:creationId xmlns:a16="http://schemas.microsoft.com/office/drawing/2014/main" id="{D925BD6E-8EC2-4FAE-B424-D8A38992CC5E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" name="Google Shape;278;p31">
            <a:extLst>
              <a:ext uri="{FF2B5EF4-FFF2-40B4-BE49-F238E27FC236}">
                <a16:creationId xmlns:a16="http://schemas.microsoft.com/office/drawing/2014/main" id="{F8743CFB-DEB3-4166-83EE-92D7D667C0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41211" y="1704436"/>
            <a:ext cx="3417660" cy="18220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What are we planning to do?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Resources and Past Experiences</a:t>
            </a:r>
          </a:p>
          <a:p>
            <a:pPr marL="171450" lvl="0" indent="-171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Combination of 3 Applications: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444EB1-FED4-4F96-BC22-BAE2AE206AC9}"/>
              </a:ext>
            </a:extLst>
          </p:cNvPr>
          <p:cNvSpPr txBox="1"/>
          <p:nvPr/>
        </p:nvSpPr>
        <p:spPr>
          <a:xfrm>
            <a:off x="5429131" y="2292062"/>
            <a:ext cx="1554049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tabLst/>
              <a:defRPr/>
            </a:pPr>
            <a:r>
              <a:rPr lang="en-US" sz="1600" b="1" dirty="0">
                <a:solidFill>
                  <a:srgbClr val="434343"/>
                </a:solidFill>
                <a:latin typeface="Source Sans Pro"/>
                <a:ea typeface="Source Sans Pro"/>
                <a:sym typeface="Source Sans Pro"/>
              </a:rPr>
              <a:t>Speech &amp; Text Guidance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434343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740F0B0-BFCE-4202-B507-E116D77ABD21}"/>
              </a:ext>
            </a:extLst>
          </p:cNvPr>
          <p:cNvSpPr/>
          <p:nvPr/>
        </p:nvSpPr>
        <p:spPr>
          <a:xfrm>
            <a:off x="5337476" y="2169159"/>
            <a:ext cx="1737360" cy="805182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89D7F8-2179-4E13-8441-3CF958E0DCDA}"/>
              </a:ext>
            </a:extLst>
          </p:cNvPr>
          <p:cNvSpPr txBox="1"/>
          <p:nvPr/>
        </p:nvSpPr>
        <p:spPr>
          <a:xfrm>
            <a:off x="5337476" y="1260941"/>
            <a:ext cx="1737360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tabLst/>
              <a:defRPr/>
            </a:pPr>
            <a:r>
              <a:rPr lang="en-US" sz="1600" b="1" dirty="0">
                <a:solidFill>
                  <a:srgbClr val="434343"/>
                </a:solidFill>
                <a:latin typeface="Source Sans Pro"/>
                <a:ea typeface="Source Sans Pro"/>
                <a:sym typeface="Source Sans Pro"/>
              </a:rPr>
              <a:t>Convolutional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Neural Network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2BFF4D2-448F-4080-ADA6-4CA645ED83C1}"/>
              </a:ext>
            </a:extLst>
          </p:cNvPr>
          <p:cNvSpPr/>
          <p:nvPr/>
        </p:nvSpPr>
        <p:spPr>
          <a:xfrm>
            <a:off x="5222961" y="1168251"/>
            <a:ext cx="1954098" cy="805182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B18D0E-F6B4-47C8-BBE1-A5DCFBF06BCF}"/>
              </a:ext>
            </a:extLst>
          </p:cNvPr>
          <p:cNvSpPr txBox="1"/>
          <p:nvPr/>
        </p:nvSpPr>
        <p:spPr>
          <a:xfrm>
            <a:off x="5429131" y="3260028"/>
            <a:ext cx="1544661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tabLst/>
              <a:defRPr/>
            </a:pPr>
            <a:r>
              <a:rPr lang="en-US" sz="1600" b="1" dirty="0">
                <a:solidFill>
                  <a:srgbClr val="434343"/>
                </a:solidFill>
                <a:latin typeface="Source Sans Pro"/>
                <a:ea typeface="Source Sans Pro"/>
                <a:sym typeface="Source Sans Pro"/>
              </a:rPr>
              <a:t>Deep</a:t>
            </a: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Reinforcement Learning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87A4B18-7FA8-4940-8F2D-2CFE9D73E89E}"/>
              </a:ext>
            </a:extLst>
          </p:cNvPr>
          <p:cNvSpPr/>
          <p:nvPr/>
        </p:nvSpPr>
        <p:spPr>
          <a:xfrm>
            <a:off x="5337476" y="3167605"/>
            <a:ext cx="1737360" cy="969140"/>
          </a:xfrm>
          <a:prstGeom prst="round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E35598AA-880F-445F-93A7-5FEC1B46C781}"/>
              </a:ext>
            </a:extLst>
          </p:cNvPr>
          <p:cNvSpPr/>
          <p:nvPr/>
        </p:nvSpPr>
        <p:spPr>
          <a:xfrm rot="19786555">
            <a:off x="4331098" y="1817755"/>
            <a:ext cx="731520" cy="428461"/>
          </a:xfrm>
          <a:prstGeom prst="rightArrow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B7BA535-A566-4948-A654-257DC6A606BB}"/>
              </a:ext>
            </a:extLst>
          </p:cNvPr>
          <p:cNvSpPr/>
          <p:nvPr/>
        </p:nvSpPr>
        <p:spPr>
          <a:xfrm>
            <a:off x="4367342" y="2401212"/>
            <a:ext cx="731520" cy="428461"/>
          </a:xfrm>
          <a:prstGeom prst="rightArrow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783BA68-20D8-432F-BCE8-D1D3F5818738}"/>
              </a:ext>
            </a:extLst>
          </p:cNvPr>
          <p:cNvSpPr/>
          <p:nvPr/>
        </p:nvSpPr>
        <p:spPr>
          <a:xfrm rot="1856296">
            <a:off x="4309243" y="2982103"/>
            <a:ext cx="731520" cy="428461"/>
          </a:xfrm>
          <a:prstGeom prst="rightArrow">
            <a:avLst/>
          </a:prstGeom>
          <a:ln w="12700"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Google Shape;86;p13">
            <a:extLst>
              <a:ext uri="{FF2B5EF4-FFF2-40B4-BE49-F238E27FC236}">
                <a16:creationId xmlns:a16="http://schemas.microsoft.com/office/drawing/2014/main" id="{544EED5C-FD8D-4B6D-8C31-269DAFF6CA7A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1268;p65">
            <a:extLst>
              <a:ext uri="{FF2B5EF4-FFF2-40B4-BE49-F238E27FC236}">
                <a16:creationId xmlns:a16="http://schemas.microsoft.com/office/drawing/2014/main" id="{D4DAAA5A-7FE1-480B-AB86-AC4E4ADC46D6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" name="Google Shape;1270;p65">
            <a:extLst>
              <a:ext uri="{FF2B5EF4-FFF2-40B4-BE49-F238E27FC236}">
                <a16:creationId xmlns:a16="http://schemas.microsoft.com/office/drawing/2014/main" id="{B27B842A-B3FA-40AD-BBFA-18F842308B4A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79094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5"/>
          <p:cNvSpPr/>
          <p:nvPr/>
        </p:nvSpPr>
        <p:spPr>
          <a:xfrm>
            <a:off x="1017761" y="3952125"/>
            <a:ext cx="3692998" cy="5572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tx1">
                    <a:lumMod val="40000"/>
                    <a:lumOff val="60000"/>
                  </a:schemeClr>
                </a:solidFill>
                <a:latin typeface="Source Sans Pro"/>
              </a:rPr>
              <a:t>AUTHENTICATION</a:t>
            </a:r>
            <a:endParaRPr b="1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tx1">
                  <a:lumMod val="40000"/>
                  <a:lumOff val="60000"/>
                </a:schemeClr>
              </a:solidFill>
              <a:latin typeface="Source Sans Pro"/>
            </a:endParaRPr>
          </a:p>
        </p:txBody>
      </p:sp>
      <p:sp>
        <p:nvSpPr>
          <p:cNvPr id="362" name="Google Shape;362;p35"/>
          <p:cNvSpPr/>
          <p:nvPr/>
        </p:nvSpPr>
        <p:spPr>
          <a:xfrm>
            <a:off x="1017752" y="760241"/>
            <a:ext cx="3693007" cy="4311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tx1">
                    <a:lumMod val="40000"/>
                    <a:lumOff val="60000"/>
                  </a:schemeClr>
                </a:solidFill>
                <a:latin typeface="Source Sans Pro"/>
              </a:rPr>
              <a:t>IMAGE</a:t>
            </a:r>
            <a:endParaRPr b="1" i="0" dirty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tx1">
                  <a:lumMod val="40000"/>
                  <a:lumOff val="60000"/>
                </a:schemeClr>
              </a:solidFill>
              <a:latin typeface="Source Sans Pro"/>
            </a:endParaRPr>
          </a:p>
        </p:txBody>
      </p:sp>
      <p:sp>
        <p:nvSpPr>
          <p:cNvPr id="363" name="Google Shape;363;p35"/>
          <p:cNvSpPr/>
          <p:nvPr/>
        </p:nvSpPr>
        <p:spPr>
          <a:xfrm>
            <a:off x="5177338" y="875400"/>
            <a:ext cx="1224900" cy="1224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title"/>
          </p:nvPr>
        </p:nvSpPr>
        <p:spPr>
          <a:xfrm>
            <a:off x="5065450" y="2310400"/>
            <a:ext cx="3482400" cy="10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IMAGE AUTHENTICATION</a:t>
            </a:r>
            <a:endParaRPr sz="2800" dirty="0"/>
          </a:p>
        </p:txBody>
      </p:sp>
      <p:sp>
        <p:nvSpPr>
          <p:cNvPr id="366" name="Google Shape;366;p35"/>
          <p:cNvSpPr txBox="1">
            <a:spLocks noGrp="1"/>
          </p:cNvSpPr>
          <p:nvPr>
            <p:ph type="subTitle" idx="1"/>
          </p:nvPr>
        </p:nvSpPr>
        <p:spPr>
          <a:xfrm>
            <a:off x="5065450" y="3522998"/>
            <a:ext cx="2920310" cy="5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of face recognition</a:t>
            </a:r>
            <a:endParaRPr dirty="0"/>
          </a:p>
        </p:txBody>
      </p:sp>
      <p:sp>
        <p:nvSpPr>
          <p:cNvPr id="367" name="Google Shape;367;p35"/>
          <p:cNvSpPr txBox="1">
            <a:spLocks noGrp="1"/>
          </p:cNvSpPr>
          <p:nvPr>
            <p:ph type="title" idx="2"/>
          </p:nvPr>
        </p:nvSpPr>
        <p:spPr>
          <a:xfrm>
            <a:off x="5269893" y="1067000"/>
            <a:ext cx="103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Picture 2" descr="A picture containing person, close&#10;&#10;Description automatically generated">
            <a:extLst>
              <a:ext uri="{FF2B5EF4-FFF2-40B4-BE49-F238E27FC236}">
                <a16:creationId xmlns:a16="http://schemas.microsoft.com/office/drawing/2014/main" id="{10F9E47B-E653-4020-9C0C-35BC937E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61" y="1251976"/>
            <a:ext cx="3694176" cy="26395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Google Shape;299;p32">
            <a:extLst>
              <a:ext uri="{FF2B5EF4-FFF2-40B4-BE49-F238E27FC236}">
                <a16:creationId xmlns:a16="http://schemas.microsoft.com/office/drawing/2014/main" id="{21E0516A-D536-43B5-A0AB-5F8C1AA3EABE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" name="Google Shape;299;p32">
            <a:extLst>
              <a:ext uri="{FF2B5EF4-FFF2-40B4-BE49-F238E27FC236}">
                <a16:creationId xmlns:a16="http://schemas.microsoft.com/office/drawing/2014/main" id="{58555873-5EAB-4193-A86C-E1B3BB362375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9" name="Google Shape;86;p13">
            <a:extLst>
              <a:ext uri="{FF2B5EF4-FFF2-40B4-BE49-F238E27FC236}">
                <a16:creationId xmlns:a16="http://schemas.microsoft.com/office/drawing/2014/main" id="{39BB83FB-97D4-4FCF-BEED-D4C4FC5EF386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268;p65">
            <a:extLst>
              <a:ext uri="{FF2B5EF4-FFF2-40B4-BE49-F238E27FC236}">
                <a16:creationId xmlns:a16="http://schemas.microsoft.com/office/drawing/2014/main" id="{F641F134-D5C7-4189-9C5C-4053CB7DEDBA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4" name="Google Shape;1270;p65">
            <a:extLst>
              <a:ext uri="{FF2B5EF4-FFF2-40B4-BE49-F238E27FC236}">
                <a16:creationId xmlns:a16="http://schemas.microsoft.com/office/drawing/2014/main" id="{9938AE16-D027-48A2-8F6A-E02C0E2513D1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79" name="Google Shape;379;p36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VERIFICATION PROCESS</a:t>
            </a:r>
            <a:endParaRPr dirty="0"/>
          </a:p>
        </p:txBody>
      </p:sp>
      <p:sp>
        <p:nvSpPr>
          <p:cNvPr id="380" name="Google Shape;380;p36"/>
          <p:cNvSpPr txBox="1">
            <a:spLocks noGrp="1"/>
          </p:cNvSpPr>
          <p:nvPr>
            <p:ph type="title" idx="2"/>
          </p:nvPr>
        </p:nvSpPr>
        <p:spPr>
          <a:xfrm>
            <a:off x="817464" y="3104066"/>
            <a:ext cx="2200800" cy="3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DETECTION</a:t>
            </a:r>
            <a:endParaRPr dirty="0"/>
          </a:p>
        </p:txBody>
      </p:sp>
      <p:sp>
        <p:nvSpPr>
          <p:cNvPr id="382" name="Google Shape;382;p36"/>
          <p:cNvSpPr txBox="1">
            <a:spLocks noGrp="1"/>
          </p:cNvSpPr>
          <p:nvPr>
            <p:ph type="title" idx="3"/>
          </p:nvPr>
        </p:nvSpPr>
        <p:spPr>
          <a:xfrm>
            <a:off x="3345387" y="3104066"/>
            <a:ext cx="2200800" cy="3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CAPTURE</a:t>
            </a:r>
            <a:endParaRPr dirty="0"/>
          </a:p>
        </p:txBody>
      </p:sp>
      <p:sp>
        <p:nvSpPr>
          <p:cNvPr id="384" name="Google Shape;384;p36"/>
          <p:cNvSpPr txBox="1">
            <a:spLocks noGrp="1"/>
          </p:cNvSpPr>
          <p:nvPr>
            <p:ph type="title" idx="5"/>
          </p:nvPr>
        </p:nvSpPr>
        <p:spPr>
          <a:xfrm>
            <a:off x="5873311" y="3104066"/>
            <a:ext cx="2200800" cy="3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MATCH</a:t>
            </a:r>
            <a:endParaRPr dirty="0"/>
          </a:p>
        </p:txBody>
      </p:sp>
      <p:sp>
        <p:nvSpPr>
          <p:cNvPr id="67" name="Google Shape;363;p35">
            <a:extLst>
              <a:ext uri="{FF2B5EF4-FFF2-40B4-BE49-F238E27FC236}">
                <a16:creationId xmlns:a16="http://schemas.microsoft.com/office/drawing/2014/main" id="{84F8606E-0EB4-4D95-AB06-B86EAB878289}"/>
              </a:ext>
            </a:extLst>
          </p:cNvPr>
          <p:cNvSpPr/>
          <p:nvPr/>
        </p:nvSpPr>
        <p:spPr>
          <a:xfrm>
            <a:off x="1483440" y="1928084"/>
            <a:ext cx="1044190" cy="104419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363;p35">
            <a:extLst>
              <a:ext uri="{FF2B5EF4-FFF2-40B4-BE49-F238E27FC236}">
                <a16:creationId xmlns:a16="http://schemas.microsoft.com/office/drawing/2014/main" id="{FBDA2AE3-BD12-42CE-A9FD-BE56DAE3B001}"/>
              </a:ext>
            </a:extLst>
          </p:cNvPr>
          <p:cNvSpPr/>
          <p:nvPr/>
        </p:nvSpPr>
        <p:spPr>
          <a:xfrm>
            <a:off x="3923692" y="1928084"/>
            <a:ext cx="1044190" cy="104419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363;p35">
            <a:extLst>
              <a:ext uri="{FF2B5EF4-FFF2-40B4-BE49-F238E27FC236}">
                <a16:creationId xmlns:a16="http://schemas.microsoft.com/office/drawing/2014/main" id="{8AB58F5F-73EA-4E02-942C-920D1CB58FBE}"/>
              </a:ext>
            </a:extLst>
          </p:cNvPr>
          <p:cNvSpPr/>
          <p:nvPr/>
        </p:nvSpPr>
        <p:spPr>
          <a:xfrm>
            <a:off x="6345722" y="1928084"/>
            <a:ext cx="1044190" cy="104419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C6FD9C-3C62-4425-9271-79766FE298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749481" y="2131964"/>
            <a:ext cx="512108" cy="66452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E4996B-0084-437A-9757-F87D54BBC520}"/>
              </a:ext>
            </a:extLst>
          </p:cNvPr>
          <p:cNvSpPr/>
          <p:nvPr/>
        </p:nvSpPr>
        <p:spPr>
          <a:xfrm>
            <a:off x="1741861" y="2101484"/>
            <a:ext cx="512108" cy="46336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87B42-DA8F-4C94-9AD9-103475C09A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133720" y="2232557"/>
            <a:ext cx="634039" cy="463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37ACD6-FEE1-4C47-AA0F-18659D76910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556894" y="2156350"/>
            <a:ext cx="621846" cy="615749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20E7E91D-92F2-4244-A131-8C8A6D062EF7}"/>
              </a:ext>
            </a:extLst>
          </p:cNvPr>
          <p:cNvSpPr/>
          <p:nvPr/>
        </p:nvSpPr>
        <p:spPr>
          <a:xfrm>
            <a:off x="2757971" y="2218519"/>
            <a:ext cx="935380" cy="46331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FA38FC5C-54B1-4BB0-A659-D40CC919B410}"/>
              </a:ext>
            </a:extLst>
          </p:cNvPr>
          <p:cNvSpPr/>
          <p:nvPr/>
        </p:nvSpPr>
        <p:spPr>
          <a:xfrm>
            <a:off x="5177910" y="2232574"/>
            <a:ext cx="935380" cy="46331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Google Shape;299;p32">
            <a:extLst>
              <a:ext uri="{FF2B5EF4-FFF2-40B4-BE49-F238E27FC236}">
                <a16:creationId xmlns:a16="http://schemas.microsoft.com/office/drawing/2014/main" id="{EB35BC26-66E6-4EA3-B0D0-279C7EAF1870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96" name="Google Shape;299;p32">
            <a:extLst>
              <a:ext uri="{FF2B5EF4-FFF2-40B4-BE49-F238E27FC236}">
                <a16:creationId xmlns:a16="http://schemas.microsoft.com/office/drawing/2014/main" id="{D7F80EF9-6489-49F2-AFE9-A76AB74D66C7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97" name="Google Shape;86;p13">
            <a:extLst>
              <a:ext uri="{FF2B5EF4-FFF2-40B4-BE49-F238E27FC236}">
                <a16:creationId xmlns:a16="http://schemas.microsoft.com/office/drawing/2014/main" id="{39994732-A908-4A07-B397-D8D063E89695}"/>
              </a:ext>
            </a:extLst>
          </p:cNvPr>
          <p:cNvPicPr preferRelativeResize="0"/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68;p65">
            <a:extLst>
              <a:ext uri="{FF2B5EF4-FFF2-40B4-BE49-F238E27FC236}">
                <a16:creationId xmlns:a16="http://schemas.microsoft.com/office/drawing/2014/main" id="{6E086AA1-0610-4DD0-9EFF-7B7EC4806AE8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0" name="Google Shape;1270;p65">
            <a:extLst>
              <a:ext uri="{FF2B5EF4-FFF2-40B4-BE49-F238E27FC236}">
                <a16:creationId xmlns:a16="http://schemas.microsoft.com/office/drawing/2014/main" id="{4DA29845-E573-4751-A911-0937D3B97B8F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VERIFICATION PROCESS</a:t>
            </a:r>
            <a:endParaRPr dirty="0"/>
          </a:p>
        </p:txBody>
      </p:sp>
      <p:sp>
        <p:nvSpPr>
          <p:cNvPr id="426" name="Google Shape;426;p37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27" name="Google Shape;427;p37"/>
          <p:cNvSpPr txBox="1">
            <a:spLocks noGrp="1"/>
          </p:cNvSpPr>
          <p:nvPr>
            <p:ph type="subTitle" idx="4294967295"/>
          </p:nvPr>
        </p:nvSpPr>
        <p:spPr>
          <a:xfrm>
            <a:off x="720000" y="1824278"/>
            <a:ext cx="3154354" cy="2189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" sz="1800" b="1" dirty="0">
                <a:latin typeface="Bitter"/>
                <a:ea typeface="Bitter"/>
                <a:cs typeface="Bitter"/>
                <a:sym typeface="Bitter"/>
              </a:rPr>
              <a:t>CNN</a:t>
            </a:r>
          </a:p>
          <a:p>
            <a:pPr marL="285750" indent="-285750">
              <a:spcAft>
                <a:spcPts val="1600"/>
              </a:spcAft>
            </a:pPr>
            <a:r>
              <a:rPr lang="en-US" sz="1800" b="1" dirty="0">
                <a:latin typeface="Bitter"/>
                <a:ea typeface="Bitter"/>
                <a:cs typeface="Bitter"/>
                <a:sym typeface="Bitter"/>
              </a:rPr>
              <a:t>Siamese Network</a:t>
            </a:r>
            <a:endParaRPr lang="en" sz="1800" b="1" dirty="0">
              <a:latin typeface="Bitter"/>
              <a:ea typeface="Bitter"/>
              <a:cs typeface="Bitter"/>
              <a:sym typeface="Bitter"/>
            </a:endParaRPr>
          </a:p>
          <a:p>
            <a:pPr marL="285750" indent="-285750">
              <a:spcAft>
                <a:spcPts val="1600"/>
              </a:spcAft>
            </a:pPr>
            <a:r>
              <a:rPr lang="en" sz="1800" b="1" dirty="0">
                <a:latin typeface="Bitter"/>
                <a:ea typeface="Bitter"/>
                <a:cs typeface="Bitter"/>
                <a:sym typeface="Bitter"/>
              </a:rPr>
              <a:t>One-shot Learning</a:t>
            </a:r>
          </a:p>
        </p:txBody>
      </p:sp>
      <p:pic>
        <p:nvPicPr>
          <p:cNvPr id="16" name="Google Shape;127;p17">
            <a:extLst>
              <a:ext uri="{FF2B5EF4-FFF2-40B4-BE49-F238E27FC236}">
                <a16:creationId xmlns:a16="http://schemas.microsoft.com/office/drawing/2014/main" id="{DE6BB2D4-EC86-4118-9D9B-579DCB03B9AB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63440" y="1266569"/>
            <a:ext cx="3227991" cy="300773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299;p32">
            <a:extLst>
              <a:ext uri="{FF2B5EF4-FFF2-40B4-BE49-F238E27FC236}">
                <a16:creationId xmlns:a16="http://schemas.microsoft.com/office/drawing/2014/main" id="{370D64E9-05C4-4237-AD65-3EC73EF8CA8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" name="Google Shape;299;p32">
            <a:extLst>
              <a:ext uri="{FF2B5EF4-FFF2-40B4-BE49-F238E27FC236}">
                <a16:creationId xmlns:a16="http://schemas.microsoft.com/office/drawing/2014/main" id="{F262BAC7-66E6-4E6B-A0E7-D6CC619925F9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1" name="Google Shape;86;p13">
            <a:extLst>
              <a:ext uri="{FF2B5EF4-FFF2-40B4-BE49-F238E27FC236}">
                <a16:creationId xmlns:a16="http://schemas.microsoft.com/office/drawing/2014/main" id="{B08D3648-B9EB-4F14-9095-95AA450F1EFE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68;p65">
            <a:extLst>
              <a:ext uri="{FF2B5EF4-FFF2-40B4-BE49-F238E27FC236}">
                <a16:creationId xmlns:a16="http://schemas.microsoft.com/office/drawing/2014/main" id="{0730D464-8487-4036-A612-29D8965788C8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Google Shape;1270;p65">
            <a:extLst>
              <a:ext uri="{FF2B5EF4-FFF2-40B4-BE49-F238E27FC236}">
                <a16:creationId xmlns:a16="http://schemas.microsoft.com/office/drawing/2014/main" id="{318856EE-1B75-4CC8-B22C-A506490E968D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VERIFICATION PROCESS</a:t>
            </a:r>
            <a:endParaRPr dirty="0"/>
          </a:p>
        </p:txBody>
      </p:sp>
      <p:sp>
        <p:nvSpPr>
          <p:cNvPr id="426" name="Google Shape;426;p37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27" name="Google Shape;427;p37"/>
          <p:cNvSpPr txBox="1">
            <a:spLocks noGrp="1"/>
          </p:cNvSpPr>
          <p:nvPr>
            <p:ph type="subTitle" idx="4294967295"/>
          </p:nvPr>
        </p:nvSpPr>
        <p:spPr>
          <a:xfrm>
            <a:off x="876626" y="1499036"/>
            <a:ext cx="3382954" cy="1754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" sz="1800" b="1" dirty="0">
                <a:latin typeface="Bitter"/>
                <a:ea typeface="Bitter"/>
                <a:cs typeface="Bitter"/>
                <a:sym typeface="Bitter"/>
              </a:rPr>
              <a:t>FaceNet</a:t>
            </a:r>
          </a:p>
          <a:p>
            <a:pPr marL="742950" lvl="1" indent="-285750">
              <a:lnSpc>
                <a:spcPct val="100000"/>
              </a:lnSpc>
              <a:spcAft>
                <a:spcPts val="1600"/>
              </a:spcAft>
            </a:pPr>
            <a:r>
              <a:rPr lang="en" sz="1800" b="1" dirty="0">
                <a:latin typeface="Bitter"/>
                <a:ea typeface="Bitter"/>
                <a:cs typeface="Bitter"/>
                <a:sym typeface="Bitter"/>
              </a:rPr>
              <a:t>Triplet Loss, SGD, AdaGrad, ReLU</a:t>
            </a:r>
          </a:p>
        </p:txBody>
      </p:sp>
      <p:sp>
        <p:nvSpPr>
          <p:cNvPr id="17" name="Google Shape;299;p32">
            <a:extLst>
              <a:ext uri="{FF2B5EF4-FFF2-40B4-BE49-F238E27FC236}">
                <a16:creationId xmlns:a16="http://schemas.microsoft.com/office/drawing/2014/main" id="{370D64E9-05C4-4237-AD65-3EC73EF8CA8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" name="Google Shape;299;p32">
            <a:extLst>
              <a:ext uri="{FF2B5EF4-FFF2-40B4-BE49-F238E27FC236}">
                <a16:creationId xmlns:a16="http://schemas.microsoft.com/office/drawing/2014/main" id="{F262BAC7-66E6-4E6B-A0E7-D6CC619925F9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0" name="Google Shape;135;p18">
            <a:extLst>
              <a:ext uri="{FF2B5EF4-FFF2-40B4-BE49-F238E27FC236}">
                <a16:creationId xmlns:a16="http://schemas.microsoft.com/office/drawing/2014/main" id="{B1C6C7E4-F687-420E-9AB3-1F71B015B1E9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5120465" y="1160010"/>
            <a:ext cx="2718690" cy="204156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27;p37">
            <a:extLst>
              <a:ext uri="{FF2B5EF4-FFF2-40B4-BE49-F238E27FC236}">
                <a16:creationId xmlns:a16="http://schemas.microsoft.com/office/drawing/2014/main" id="{073A7AA7-058C-4EA6-88E7-B0D639E9EB48}"/>
              </a:ext>
            </a:extLst>
          </p:cNvPr>
          <p:cNvSpPr txBox="1">
            <a:spLocks/>
          </p:cNvSpPr>
          <p:nvPr/>
        </p:nvSpPr>
        <p:spPr>
          <a:xfrm>
            <a:off x="282266" y="2961714"/>
            <a:ext cx="7846449" cy="156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457200" lvl="1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GB" sz="1800" b="1" dirty="0">
                <a:latin typeface="Bitter"/>
                <a:ea typeface="Bitter"/>
                <a:cs typeface="Bitter"/>
                <a:sym typeface="Bitter"/>
              </a:rPr>
              <a:t>FaceNet provides a unified embedding for face recognition, verification and clustering tasks. It maps each face image into an Euclidean space such that the distances in that space correspond to face similarity.</a:t>
            </a:r>
          </a:p>
          <a:p>
            <a:pPr marL="742950" lvl="1" indent="-285750">
              <a:lnSpc>
                <a:spcPct val="100000"/>
              </a:lnSpc>
              <a:spcAft>
                <a:spcPts val="1600"/>
              </a:spcAft>
            </a:pPr>
            <a:endParaRPr lang="en-GB" sz="1800" b="1" dirty="0"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3" name="Google Shape;86;p13">
            <a:extLst>
              <a:ext uri="{FF2B5EF4-FFF2-40B4-BE49-F238E27FC236}">
                <a16:creationId xmlns:a16="http://schemas.microsoft.com/office/drawing/2014/main" id="{DD15584F-F92E-4D51-BE8B-497A306F93F2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68;p65">
            <a:extLst>
              <a:ext uri="{FF2B5EF4-FFF2-40B4-BE49-F238E27FC236}">
                <a16:creationId xmlns:a16="http://schemas.microsoft.com/office/drawing/2014/main" id="{4B4823A4-52B9-451A-A416-435F0C98FED7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4" name="Google Shape;1270;p65">
            <a:extLst>
              <a:ext uri="{FF2B5EF4-FFF2-40B4-BE49-F238E27FC236}">
                <a16:creationId xmlns:a16="http://schemas.microsoft.com/office/drawing/2014/main" id="{01BEF389-B018-40CB-A2DF-E56EA02E8280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51071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 txBox="1">
            <a:spLocks noGrp="1"/>
          </p:cNvSpPr>
          <p:nvPr>
            <p:ph type="title"/>
          </p:nvPr>
        </p:nvSpPr>
        <p:spPr>
          <a:xfrm>
            <a:off x="720000" y="5351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FACE VERIFICATION PROCESS</a:t>
            </a:r>
            <a:endParaRPr dirty="0"/>
          </a:p>
        </p:txBody>
      </p:sp>
      <p:sp>
        <p:nvSpPr>
          <p:cNvPr id="426" name="Google Shape;426;p37"/>
          <p:cNvSpPr txBox="1">
            <a:spLocks noGrp="1"/>
          </p:cNvSpPr>
          <p:nvPr>
            <p:ph type="sldNum" idx="12"/>
          </p:nvPr>
        </p:nvSpPr>
        <p:spPr>
          <a:xfrm>
            <a:off x="8217575" y="4433025"/>
            <a:ext cx="505500" cy="19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27" name="Google Shape;427;p37"/>
          <p:cNvSpPr txBox="1">
            <a:spLocks noGrp="1"/>
          </p:cNvSpPr>
          <p:nvPr>
            <p:ph type="subTitle" idx="4294967295"/>
          </p:nvPr>
        </p:nvSpPr>
        <p:spPr>
          <a:xfrm>
            <a:off x="876626" y="1499036"/>
            <a:ext cx="3382954" cy="505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1600"/>
              </a:spcAft>
            </a:pPr>
            <a:r>
              <a:rPr lang="en" sz="1800" b="1" dirty="0">
                <a:latin typeface="Bitter"/>
                <a:ea typeface="Bitter"/>
                <a:cs typeface="Bitter"/>
                <a:sym typeface="Bitter"/>
              </a:rPr>
              <a:t>Triplet Loss Function</a:t>
            </a:r>
          </a:p>
        </p:txBody>
      </p:sp>
      <p:sp>
        <p:nvSpPr>
          <p:cNvPr id="17" name="Google Shape;299;p32">
            <a:extLst>
              <a:ext uri="{FF2B5EF4-FFF2-40B4-BE49-F238E27FC236}">
                <a16:creationId xmlns:a16="http://schemas.microsoft.com/office/drawing/2014/main" id="{370D64E9-05C4-4237-AD65-3EC73EF8CA83}"/>
              </a:ext>
            </a:extLst>
          </p:cNvPr>
          <p:cNvSpPr txBox="1"/>
          <p:nvPr/>
        </p:nvSpPr>
        <p:spPr>
          <a:xfrm>
            <a:off x="674801" y="322749"/>
            <a:ext cx="274320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ELECTIVE IN ARTIFICIAL INTELLIGENCE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" name="Google Shape;299;p32">
            <a:extLst>
              <a:ext uri="{FF2B5EF4-FFF2-40B4-BE49-F238E27FC236}">
                <a16:creationId xmlns:a16="http://schemas.microsoft.com/office/drawing/2014/main" id="{F262BAC7-66E6-4E6B-A0E7-D6CC619925F9}"/>
              </a:ext>
            </a:extLst>
          </p:cNvPr>
          <p:cNvSpPr txBox="1"/>
          <p:nvPr/>
        </p:nvSpPr>
        <p:spPr>
          <a:xfrm>
            <a:off x="7534355" y="322749"/>
            <a:ext cx="1188720" cy="1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itter"/>
                <a:ea typeface="Bitter"/>
                <a:cs typeface="Bitter"/>
                <a:sym typeface="Bitter"/>
              </a:rPr>
              <a:t>FINAL PROJECT</a:t>
            </a:r>
            <a:endParaRPr sz="1000" dirty="0">
              <a:solidFill>
                <a:schemeClr val="dk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12" name="Google Shape;143;p19">
            <a:extLst>
              <a:ext uri="{FF2B5EF4-FFF2-40B4-BE49-F238E27FC236}">
                <a16:creationId xmlns:a16="http://schemas.microsoft.com/office/drawing/2014/main" id="{51A942A2-BB73-41FA-9E18-76CDF8BE1B8C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1189043" y="2395246"/>
            <a:ext cx="6804567" cy="17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6;p13">
            <a:extLst>
              <a:ext uri="{FF2B5EF4-FFF2-40B4-BE49-F238E27FC236}">
                <a16:creationId xmlns:a16="http://schemas.microsoft.com/office/drawing/2014/main" id="{9B5DB421-A0B0-481E-8F8D-52E96CEC8E38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r="70967"/>
          <a:stretch/>
        </p:blipFill>
        <p:spPr>
          <a:xfrm>
            <a:off x="7824078" y="638187"/>
            <a:ext cx="513777" cy="63248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268;p65">
            <a:extLst>
              <a:ext uri="{FF2B5EF4-FFF2-40B4-BE49-F238E27FC236}">
                <a16:creationId xmlns:a16="http://schemas.microsoft.com/office/drawing/2014/main" id="{939C49ED-A573-4F76-965A-AEEA27DC2812}"/>
              </a:ext>
            </a:extLst>
          </p:cNvPr>
          <p:cNvSpPr/>
          <p:nvPr/>
        </p:nvSpPr>
        <p:spPr>
          <a:xfrm>
            <a:off x="420925" y="535150"/>
            <a:ext cx="8262600" cy="4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0" name="Google Shape;1270;p65">
            <a:extLst>
              <a:ext uri="{FF2B5EF4-FFF2-40B4-BE49-F238E27FC236}">
                <a16:creationId xmlns:a16="http://schemas.microsoft.com/office/drawing/2014/main" id="{77A3A9F5-4468-4FE6-8E0F-EC70A5435E9B}"/>
              </a:ext>
            </a:extLst>
          </p:cNvPr>
          <p:cNvCxnSpPr/>
          <p:nvPr/>
        </p:nvCxnSpPr>
        <p:spPr>
          <a:xfrm>
            <a:off x="8470650" y="738325"/>
            <a:ext cx="0" cy="357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61011992"/>
      </p:ext>
    </p:extLst>
  </p:cSld>
  <p:clrMapOvr>
    <a:masterClrMapping/>
  </p:clrMapOvr>
</p:sld>
</file>

<file path=ppt/theme/theme1.xml><?xml version="1.0" encoding="utf-8"?>
<a:theme xmlns:a="http://schemas.openxmlformats.org/drawingml/2006/main" name="N006 Pitch Deck by Slidesgo">
  <a:themeElements>
    <a:clrScheme name="Simple Light">
      <a:dk1>
        <a:srgbClr val="534741"/>
      </a:dk1>
      <a:lt1>
        <a:srgbClr val="FFFFFF"/>
      </a:lt1>
      <a:dk2>
        <a:srgbClr val="F6E0C8"/>
      </a:dk2>
      <a:lt2>
        <a:srgbClr val="534741"/>
      </a:lt2>
      <a:accent1>
        <a:srgbClr val="FFFFFF"/>
      </a:accent1>
      <a:accent2>
        <a:srgbClr val="F6E0C8"/>
      </a:accent2>
      <a:accent3>
        <a:srgbClr val="534741"/>
      </a:accent3>
      <a:accent4>
        <a:srgbClr val="FFFFFF"/>
      </a:accent4>
      <a:accent5>
        <a:srgbClr val="F6E0C8"/>
      </a:accent5>
      <a:accent6>
        <a:srgbClr val="534741"/>
      </a:accent6>
      <a:hlink>
        <a:srgbClr val="5347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973</Words>
  <Application>Microsoft Office PowerPoint</Application>
  <PresentationFormat>On-screen Show (16:9)</PresentationFormat>
  <Paragraphs>282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Bitter</vt:lpstr>
      <vt:lpstr>Bebas Neue</vt:lpstr>
      <vt:lpstr>Cambria Math</vt:lpstr>
      <vt:lpstr>Arial</vt:lpstr>
      <vt:lpstr>Source Sans Pro</vt:lpstr>
      <vt:lpstr>N006 Pitch Deck by Slidesgo</vt:lpstr>
      <vt:lpstr>Interactive User Authenticator Security Agent Guarding RL-Powered Video Game</vt:lpstr>
      <vt:lpstr>INTRODUCTION</vt:lpstr>
      <vt:lpstr>INTRODUCTION</vt:lpstr>
      <vt:lpstr>INTRODUCTION</vt:lpstr>
      <vt:lpstr>IMAGE AUTHENTICATION</vt:lpstr>
      <vt:lpstr>FACE VERIFICATION PROCESS</vt:lpstr>
      <vt:lpstr>FACE VERIFICATION PROCESS</vt:lpstr>
      <vt:lpstr>FACE VERIFICATION PROCESS</vt:lpstr>
      <vt:lpstr>FACE VERIFICATION PROCESS</vt:lpstr>
      <vt:lpstr>FACE VERIFICATION PROCESS</vt:lpstr>
      <vt:lpstr>FACE VERIFICATION PROCESS</vt:lpstr>
      <vt:lpstr>SPEECH &amp; TEXT</vt:lpstr>
      <vt:lpstr>PYTHON</vt:lpstr>
      <vt:lpstr>SCENARIO</vt:lpstr>
      <vt:lpstr>SCHEME OF SCENARIO</vt:lpstr>
      <vt:lpstr>SCHEME OF SCENARIO</vt:lpstr>
      <vt:lpstr>SCHEME OF SCENARIO</vt:lpstr>
      <vt:lpstr>Deep RL Games</vt:lpstr>
      <vt:lpstr>PLANS TO WORK ON</vt:lpstr>
      <vt:lpstr>DEEP DETERMINISTIC POLICY GRADIENT</vt:lpstr>
      <vt:lpstr>THEORY</vt:lpstr>
      <vt:lpstr>HOW DOES IT WORK?</vt:lpstr>
      <vt:lpstr>HOW DOES IT WORK (2)?</vt:lpstr>
      <vt:lpstr>THEN…</vt:lpstr>
      <vt:lpstr>NETWORK UPDATES (Actor &amp; Critic)</vt:lpstr>
      <vt:lpstr>REST DETAILS</vt:lpstr>
      <vt:lpstr>DEEP Q - NETWORK</vt:lpstr>
      <vt:lpstr>What are we going to build</vt:lpstr>
      <vt:lpstr>What are we going to use?</vt:lpstr>
      <vt:lpstr>IMPLEMENTATION DETAILS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User Authenticator Security Agent Guarding RL-Powered Video Game</dc:title>
  <cp:lastModifiedBy>Iliya gh</cp:lastModifiedBy>
  <cp:revision>55</cp:revision>
  <dcterms:modified xsi:type="dcterms:W3CDTF">2021-05-25T09:10:32Z</dcterms:modified>
</cp:coreProperties>
</file>